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9" r:id="rId20"/>
    <p:sldId id="280" r:id="rId21"/>
    <p:sldId id="281" r:id="rId22"/>
    <p:sldId id="282" r:id="rId23"/>
    <p:sldId id="283" r:id="rId24"/>
    <p:sldId id="284" r:id="rId25"/>
    <p:sldId id="285"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jo"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117" d="100"/>
          <a:sy n="117" d="100"/>
        </p:scale>
        <p:origin x="120" y="2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40E0C-BC4E-49B9-8C21-1C27B11482EA}" type="datetimeFigureOut">
              <a:rPr lang="en-US" smtClean="0"/>
              <a:t>5/1/2017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359B60-6A7B-44AD-BA4A-950DF2214C81}" type="slidenum">
              <a:rPr lang="en-US" smtClean="0"/>
              <a:t>‹#›</a:t>
            </a:fld>
            <a:endParaRPr lang="en-US"/>
          </a:p>
        </p:txBody>
      </p:sp>
    </p:spTree>
    <p:extLst>
      <p:ext uri="{BB962C8B-B14F-4D97-AF65-F5344CB8AC3E}">
        <p14:creationId xmlns:p14="http://schemas.microsoft.com/office/powerpoint/2010/main" val="1256036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hdr" sz="quarter"/>
          </p:nvPr>
        </p:nvSpPr>
        <p:spPr/>
        <p:txBody>
          <a:bodyPr/>
          <a:lstStyle/>
          <a:p>
            <a:pPr>
              <a:defRPr/>
            </a:pPr>
            <a:r>
              <a:rPr lang="en-US" dirty="0">
                <a:solidFill>
                  <a:prstClr val="black"/>
                </a:solidFill>
              </a:rPr>
              <a:t>HSE&amp;S  New Hire Orientation Part I</a:t>
            </a:r>
          </a:p>
        </p:txBody>
      </p:sp>
      <p:sp>
        <p:nvSpPr>
          <p:cNvPr id="5" name="Rectangle 7"/>
          <p:cNvSpPr>
            <a:spLocks noGrp="1" noChangeArrowheads="1"/>
          </p:cNvSpPr>
          <p:nvPr>
            <p:ph type="sldNum" sz="quarter" idx="5"/>
          </p:nvPr>
        </p:nvSpPr>
        <p:spPr/>
        <p:txBody>
          <a:bodyPr/>
          <a:lstStyle/>
          <a:p>
            <a:pPr>
              <a:defRPr/>
            </a:pPr>
            <a:fld id="{D3DFAE4C-76A4-482C-9C09-C9B8E6A4E4E2}" type="slidenum">
              <a:rPr lang="en-US">
                <a:solidFill>
                  <a:prstClr val="black"/>
                </a:solidFill>
              </a:rPr>
              <a:pPr>
                <a:defRPr/>
              </a:pPr>
              <a:t>1</a:t>
            </a:fld>
            <a:endParaRPr lang="en-US" dirty="0">
              <a:solidFill>
                <a:prstClr val="black"/>
              </a:solidFill>
            </a:endParaRPr>
          </a:p>
        </p:txBody>
      </p:sp>
      <p:sp>
        <p:nvSpPr>
          <p:cNvPr id="62468" name="Slide Image Placeholder 3"/>
          <p:cNvSpPr>
            <a:spLocks noGrp="1" noRot="1" noChangeAspect="1" noTextEdit="1"/>
          </p:cNvSpPr>
          <p:nvPr>
            <p:ph type="sldImg"/>
          </p:nvPr>
        </p:nvSpPr>
        <p:spPr>
          <a:xfrm>
            <a:off x="311150" y="668338"/>
            <a:ext cx="6197600" cy="3486150"/>
          </a:xfrm>
          <a:ln/>
        </p:spPr>
      </p:sp>
      <p:sp>
        <p:nvSpPr>
          <p:cNvPr id="62469"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Tree>
    <p:extLst>
      <p:ext uri="{BB962C8B-B14F-4D97-AF65-F5344CB8AC3E}">
        <p14:creationId xmlns:p14="http://schemas.microsoft.com/office/powerpoint/2010/main" val="3123984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92589AD-88BB-46A8-934C-56D289821A1D}" type="slidenum">
              <a:rPr lang="en-AU"/>
              <a:pPr/>
              <a:t>11</a:t>
            </a:fld>
            <a:endParaRPr lang="en-AU" dirty="0"/>
          </a:p>
        </p:txBody>
      </p:sp>
      <p:sp>
        <p:nvSpPr>
          <p:cNvPr id="32771" name="Rectangle 2"/>
          <p:cNvSpPr>
            <a:spLocks noGrp="1" noRot="1" noChangeAspect="1" noChangeArrowheads="1" noTextEdit="1"/>
          </p:cNvSpPr>
          <p:nvPr>
            <p:ph type="sldImg"/>
          </p:nvPr>
        </p:nvSpPr>
        <p:spPr>
          <a:xfrm>
            <a:off x="330200" y="696913"/>
            <a:ext cx="6197600" cy="3486150"/>
          </a:xfrm>
          <a:ln/>
        </p:spPr>
      </p:sp>
      <p:sp>
        <p:nvSpPr>
          <p:cNvPr id="32772" name="Rectangle 3"/>
          <p:cNvSpPr>
            <a:spLocks noGrp="1" noChangeArrowheads="1"/>
          </p:cNvSpPr>
          <p:nvPr>
            <p:ph type="body" idx="1"/>
          </p:nvPr>
        </p:nvSpPr>
        <p:spPr>
          <a:noFill/>
          <a:ln/>
        </p:spPr>
        <p:txBody>
          <a:bodyPr/>
          <a:lstStyle/>
          <a:p>
            <a:pPr eaLnBrk="1" hangingPunct="1"/>
            <a:r>
              <a:rPr lang="en-US" b="1" dirty="0" smtClean="0"/>
              <a:t>Slide 10</a:t>
            </a:r>
            <a:r>
              <a:rPr lang="en-US" dirty="0" smtClean="0"/>
              <a:t> Fitness for work.</a:t>
            </a:r>
          </a:p>
          <a:p>
            <a:pPr eaLnBrk="1" hangingPunct="1"/>
            <a:r>
              <a:rPr lang="en-US" dirty="0" smtClean="0"/>
              <a:t>We are all responsible to ensure we are fit for work.</a:t>
            </a:r>
          </a:p>
          <a:p>
            <a:pPr eaLnBrk="1" hangingPunct="1"/>
            <a:r>
              <a:rPr lang="en-US" dirty="0" smtClean="0"/>
              <a:t>Highlight de-hydrating effects of alcohol and caffeine based drinks.</a:t>
            </a:r>
          </a:p>
          <a:p>
            <a:pPr eaLnBrk="1" hangingPunct="1"/>
            <a:r>
              <a:rPr lang="en-US" dirty="0" smtClean="0"/>
              <a:t>Alcohol in moderation. Alcohol free days</a:t>
            </a:r>
          </a:p>
          <a:p>
            <a:pPr eaLnBrk="1" hangingPunct="1"/>
            <a:r>
              <a:rPr lang="en-US" dirty="0" smtClean="0"/>
              <a:t>Gastro. Highlight the dehydrating effect. Difficult to replace fluids. Seek medical advice</a:t>
            </a:r>
          </a:p>
        </p:txBody>
      </p:sp>
    </p:spTree>
    <p:extLst>
      <p:ext uri="{BB962C8B-B14F-4D97-AF65-F5344CB8AC3E}">
        <p14:creationId xmlns:p14="http://schemas.microsoft.com/office/powerpoint/2010/main" val="1728672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92589AD-88BB-46A8-934C-56D289821A1D}" type="slidenum">
              <a:rPr lang="en-AU"/>
              <a:pPr/>
              <a:t>12</a:t>
            </a:fld>
            <a:endParaRPr lang="en-AU" dirty="0"/>
          </a:p>
        </p:txBody>
      </p:sp>
      <p:sp>
        <p:nvSpPr>
          <p:cNvPr id="32771" name="Rectangle 2"/>
          <p:cNvSpPr>
            <a:spLocks noGrp="1" noRot="1" noChangeAspect="1" noChangeArrowheads="1" noTextEdit="1"/>
          </p:cNvSpPr>
          <p:nvPr>
            <p:ph type="sldImg"/>
          </p:nvPr>
        </p:nvSpPr>
        <p:spPr>
          <a:xfrm>
            <a:off x="330200" y="696913"/>
            <a:ext cx="6197600" cy="3486150"/>
          </a:xfrm>
          <a:ln/>
        </p:spPr>
      </p:sp>
      <p:sp>
        <p:nvSpPr>
          <p:cNvPr id="32772" name="Rectangle 3"/>
          <p:cNvSpPr>
            <a:spLocks noGrp="1" noChangeArrowheads="1"/>
          </p:cNvSpPr>
          <p:nvPr>
            <p:ph type="body" idx="1"/>
          </p:nvPr>
        </p:nvSpPr>
        <p:spPr>
          <a:noFill/>
          <a:ln/>
        </p:spPr>
        <p:txBody>
          <a:bodyPr/>
          <a:lstStyle/>
          <a:p>
            <a:pPr eaLnBrk="1" hangingPunct="1"/>
            <a:r>
              <a:rPr lang="en-US" b="1" dirty="0" smtClean="0"/>
              <a:t>Slide 10</a:t>
            </a:r>
            <a:r>
              <a:rPr lang="en-US" dirty="0" smtClean="0"/>
              <a:t> Fitness for work.</a:t>
            </a:r>
          </a:p>
          <a:p>
            <a:pPr eaLnBrk="1" hangingPunct="1"/>
            <a:r>
              <a:rPr lang="en-US" dirty="0" smtClean="0"/>
              <a:t>We are all responsible to ensure we are fit for work.</a:t>
            </a:r>
          </a:p>
          <a:p>
            <a:pPr eaLnBrk="1" hangingPunct="1"/>
            <a:r>
              <a:rPr lang="en-US" dirty="0" smtClean="0"/>
              <a:t>Highlight de-hydrating effects of alcohol and caffeine based drinks.</a:t>
            </a:r>
          </a:p>
          <a:p>
            <a:pPr eaLnBrk="1" hangingPunct="1"/>
            <a:r>
              <a:rPr lang="en-US" dirty="0" smtClean="0"/>
              <a:t>Alcohol in moderation. Alcohol free days</a:t>
            </a:r>
          </a:p>
          <a:p>
            <a:pPr eaLnBrk="1" hangingPunct="1"/>
            <a:r>
              <a:rPr lang="en-US" dirty="0" smtClean="0"/>
              <a:t>Gastro. Highlight the dehydrating effect. Difficult to replace fluids. Seek medical advice</a:t>
            </a:r>
          </a:p>
        </p:txBody>
      </p:sp>
    </p:spTree>
    <p:extLst>
      <p:ext uri="{BB962C8B-B14F-4D97-AF65-F5344CB8AC3E}">
        <p14:creationId xmlns:p14="http://schemas.microsoft.com/office/powerpoint/2010/main" val="420128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D55DA52-97DF-4C6F-9EA7-C6ACDE56917C}" type="slidenum">
              <a:rPr lang="en-AU"/>
              <a:pPr/>
              <a:t>13</a:t>
            </a:fld>
            <a:endParaRPr lang="en-AU" dirty="0"/>
          </a:p>
        </p:txBody>
      </p:sp>
      <p:sp>
        <p:nvSpPr>
          <p:cNvPr id="33795" name="Rectangle 2"/>
          <p:cNvSpPr>
            <a:spLocks noGrp="1" noRot="1" noChangeAspect="1" noChangeArrowheads="1" noTextEdit="1"/>
          </p:cNvSpPr>
          <p:nvPr>
            <p:ph type="sldImg"/>
          </p:nvPr>
        </p:nvSpPr>
        <p:spPr>
          <a:xfrm>
            <a:off x="330200" y="696913"/>
            <a:ext cx="6197600" cy="3486150"/>
          </a:xfrm>
          <a:ln/>
        </p:spPr>
      </p:sp>
      <p:sp>
        <p:nvSpPr>
          <p:cNvPr id="33796" name="Rectangle 3"/>
          <p:cNvSpPr>
            <a:spLocks noGrp="1" noChangeArrowheads="1"/>
          </p:cNvSpPr>
          <p:nvPr>
            <p:ph type="body" idx="1"/>
          </p:nvPr>
        </p:nvSpPr>
        <p:spPr>
          <a:noFill/>
          <a:ln/>
        </p:spPr>
        <p:txBody>
          <a:bodyPr/>
          <a:lstStyle/>
          <a:p>
            <a:pPr eaLnBrk="1" hangingPunct="1"/>
            <a:r>
              <a:rPr lang="en-US" b="1" dirty="0" smtClean="0"/>
              <a:t>Slide</a:t>
            </a:r>
            <a:r>
              <a:rPr lang="en-US" dirty="0" smtClean="0"/>
              <a:t> </a:t>
            </a:r>
            <a:r>
              <a:rPr lang="en-US" b="1" dirty="0" smtClean="0"/>
              <a:t>11</a:t>
            </a:r>
            <a:r>
              <a:rPr lang="en-US" dirty="0" smtClean="0"/>
              <a:t> Personal factors</a:t>
            </a:r>
          </a:p>
          <a:p>
            <a:pPr eaLnBrk="1" hangingPunct="1"/>
            <a:r>
              <a:rPr lang="en-US" dirty="0" smtClean="0"/>
              <a:t>Medical conditions. Heart disease and or high blood pressure</a:t>
            </a:r>
          </a:p>
          <a:p>
            <a:pPr eaLnBrk="1" hangingPunct="1"/>
            <a:r>
              <a:rPr lang="en-US" dirty="0" smtClean="0"/>
              <a:t>Best to get this stuff checked out with you GP or have a health check with the Santos health and Lifestyle co-</a:t>
            </a:r>
            <a:r>
              <a:rPr lang="en-US" dirty="0" err="1" smtClean="0"/>
              <a:t>ordinator</a:t>
            </a:r>
            <a:endParaRPr lang="en-US" smtClean="0"/>
          </a:p>
          <a:p>
            <a:pPr eaLnBrk="1" hangingPunct="1"/>
            <a:r>
              <a:rPr lang="en-US" smtClean="0"/>
              <a:t>Associated medications can mask symptoms of stress.</a:t>
            </a:r>
          </a:p>
          <a:p>
            <a:pPr eaLnBrk="1" hangingPunct="1"/>
            <a:r>
              <a:rPr lang="en-US" smtClean="0"/>
              <a:t>Some medications are diuretics</a:t>
            </a:r>
          </a:p>
          <a:p>
            <a:pPr eaLnBrk="1" hangingPunct="1"/>
            <a:r>
              <a:rPr lang="en-US" smtClean="0"/>
              <a:t>Over the counter medications. Cold and flu capsules dehydrating</a:t>
            </a:r>
          </a:p>
          <a:p>
            <a:pPr eaLnBrk="1" hangingPunct="1"/>
            <a:r>
              <a:rPr lang="en-US" smtClean="0"/>
              <a:t>Poor physical condition. Increase risk of heat stress. Body ability to cool its self decreased</a:t>
            </a:r>
          </a:p>
          <a:p>
            <a:pPr eaLnBrk="1" hangingPunct="1"/>
            <a:r>
              <a:rPr lang="en-US" smtClean="0"/>
              <a:t>(Layer of fat thick whales and blubber)</a:t>
            </a:r>
          </a:p>
          <a:p>
            <a:pPr eaLnBrk="1" hangingPunct="1"/>
            <a:r>
              <a:rPr lang="en-US" smtClean="0"/>
              <a:t>If you </a:t>
            </a:r>
          </a:p>
        </p:txBody>
      </p:sp>
    </p:spTree>
    <p:extLst>
      <p:ext uri="{BB962C8B-B14F-4D97-AF65-F5344CB8AC3E}">
        <p14:creationId xmlns:p14="http://schemas.microsoft.com/office/powerpoint/2010/main" val="370505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24FE098-E408-475E-83DE-DFADFE34DBF1}" type="slidenum">
              <a:rPr lang="en-AU"/>
              <a:pPr/>
              <a:t>14</a:t>
            </a:fld>
            <a:endParaRPr lang="en-AU" dirty="0"/>
          </a:p>
        </p:txBody>
      </p:sp>
      <p:sp>
        <p:nvSpPr>
          <p:cNvPr id="34819" name="Rectangle 2"/>
          <p:cNvSpPr>
            <a:spLocks noGrp="1" noRot="1" noChangeAspect="1" noChangeArrowheads="1" noTextEdit="1"/>
          </p:cNvSpPr>
          <p:nvPr>
            <p:ph type="sldImg"/>
          </p:nvPr>
        </p:nvSpPr>
        <p:spPr>
          <a:xfrm>
            <a:off x="330200" y="696913"/>
            <a:ext cx="6197600" cy="3486150"/>
          </a:xfrm>
          <a:ln/>
        </p:spPr>
      </p:sp>
      <p:sp>
        <p:nvSpPr>
          <p:cNvPr id="34820" name="Rectangle 3"/>
          <p:cNvSpPr>
            <a:spLocks noGrp="1" noChangeArrowheads="1"/>
          </p:cNvSpPr>
          <p:nvPr>
            <p:ph type="body" idx="1"/>
          </p:nvPr>
        </p:nvSpPr>
        <p:spPr>
          <a:noFill/>
          <a:ln/>
        </p:spPr>
        <p:txBody>
          <a:bodyPr/>
          <a:lstStyle/>
          <a:p>
            <a:pPr eaLnBrk="1" hangingPunct="1"/>
            <a:r>
              <a:rPr lang="en-US" b="1" dirty="0" smtClean="0"/>
              <a:t>Slide 12</a:t>
            </a:r>
            <a:r>
              <a:rPr lang="en-US" dirty="0" smtClean="0"/>
              <a:t> Acclimatization</a:t>
            </a:r>
          </a:p>
          <a:p>
            <a:pPr eaLnBrk="1" hangingPunct="1"/>
            <a:r>
              <a:rPr lang="en-US" dirty="0" smtClean="0"/>
              <a:t>Need time to acclimatize.</a:t>
            </a:r>
          </a:p>
          <a:p>
            <a:pPr eaLnBrk="1" hangingPunct="1"/>
            <a:r>
              <a:rPr lang="en-US" dirty="0" smtClean="0"/>
              <a:t>Remember returning from extended breaks and or holidays.</a:t>
            </a:r>
          </a:p>
          <a:p>
            <a:pPr eaLnBrk="1" hangingPunct="1"/>
            <a:r>
              <a:rPr lang="en-US" dirty="0" smtClean="0"/>
              <a:t>Overseas workers</a:t>
            </a:r>
          </a:p>
          <a:p>
            <a:pPr eaLnBrk="1" hangingPunct="1"/>
            <a:r>
              <a:rPr lang="en-US" dirty="0" smtClean="0"/>
              <a:t>2006 workers coming in from Canada. Minus temps to 40 degrees in less than 48 hours.</a:t>
            </a:r>
          </a:p>
        </p:txBody>
      </p:sp>
    </p:spTree>
    <p:extLst>
      <p:ext uri="{BB962C8B-B14F-4D97-AF65-F5344CB8AC3E}">
        <p14:creationId xmlns:p14="http://schemas.microsoft.com/office/powerpoint/2010/main" val="3797153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8D9B168-8E36-41EE-909D-2620E8C22D3E}" type="slidenum">
              <a:rPr lang="en-AU"/>
              <a:pPr/>
              <a:t>15</a:t>
            </a:fld>
            <a:endParaRPr lang="en-AU"/>
          </a:p>
        </p:txBody>
      </p:sp>
      <p:sp>
        <p:nvSpPr>
          <p:cNvPr id="35843" name="Rectangle 2"/>
          <p:cNvSpPr>
            <a:spLocks noGrp="1" noRot="1" noChangeAspect="1" noChangeArrowheads="1" noTextEdit="1"/>
          </p:cNvSpPr>
          <p:nvPr>
            <p:ph type="sldImg"/>
          </p:nvPr>
        </p:nvSpPr>
        <p:spPr>
          <a:xfrm>
            <a:off x="330200" y="696913"/>
            <a:ext cx="6197600" cy="3486150"/>
          </a:xfrm>
          <a:ln/>
        </p:spPr>
      </p:sp>
      <p:sp>
        <p:nvSpPr>
          <p:cNvPr id="35844" name="Rectangle 3"/>
          <p:cNvSpPr>
            <a:spLocks noGrp="1" noChangeArrowheads="1"/>
          </p:cNvSpPr>
          <p:nvPr>
            <p:ph type="body" idx="1"/>
          </p:nvPr>
        </p:nvSpPr>
        <p:spPr>
          <a:noFill/>
          <a:ln/>
        </p:spPr>
        <p:txBody>
          <a:bodyPr/>
          <a:lstStyle/>
          <a:p>
            <a:pPr eaLnBrk="1" hangingPunct="1"/>
            <a:r>
              <a:rPr lang="en-US" b="1" smtClean="0"/>
              <a:t>Slide 14</a:t>
            </a:r>
            <a:r>
              <a:rPr lang="en-US" smtClean="0"/>
              <a:t> Electrolyte drinks</a:t>
            </a:r>
          </a:p>
          <a:p>
            <a:pPr eaLnBrk="1" hangingPunct="1"/>
            <a:r>
              <a:rPr lang="en-US" smtClean="0"/>
              <a:t>Health diet. Electrolyte drinks usually not necessary.</a:t>
            </a:r>
          </a:p>
          <a:p>
            <a:pPr eaLnBrk="1" hangingPunct="1"/>
            <a:r>
              <a:rPr lang="en-US" smtClean="0"/>
              <a:t>Useful to re-hydrate if already dehydrated.</a:t>
            </a:r>
          </a:p>
          <a:p>
            <a:pPr eaLnBrk="1" hangingPunct="1"/>
            <a:r>
              <a:rPr lang="en-US" smtClean="0"/>
              <a:t>Use in moderation</a:t>
            </a:r>
          </a:p>
          <a:p>
            <a:pPr eaLnBrk="1" hangingPunct="1"/>
            <a:r>
              <a:rPr lang="en-US" smtClean="0"/>
              <a:t>Water still the best.</a:t>
            </a:r>
          </a:p>
          <a:p>
            <a:pPr eaLnBrk="1" hangingPunct="1"/>
            <a:r>
              <a:rPr lang="en-US" smtClean="0"/>
              <a:t>If you don’t like water use diluted to increase palatability</a:t>
            </a:r>
          </a:p>
        </p:txBody>
      </p:sp>
    </p:spTree>
    <p:extLst>
      <p:ext uri="{BB962C8B-B14F-4D97-AF65-F5344CB8AC3E}">
        <p14:creationId xmlns:p14="http://schemas.microsoft.com/office/powerpoint/2010/main" val="689707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D25A73-565D-420A-9FE8-369248AF0A79}" type="slidenum">
              <a:rPr lang="en-AU"/>
              <a:pPr/>
              <a:t>16</a:t>
            </a:fld>
            <a:endParaRPr lang="en-AU"/>
          </a:p>
        </p:txBody>
      </p:sp>
      <p:sp>
        <p:nvSpPr>
          <p:cNvPr id="36867" name="Rectangle 2"/>
          <p:cNvSpPr>
            <a:spLocks noGrp="1" noRot="1" noChangeAspect="1" noChangeArrowheads="1" noTextEdit="1"/>
          </p:cNvSpPr>
          <p:nvPr>
            <p:ph type="sldImg"/>
          </p:nvPr>
        </p:nvSpPr>
        <p:spPr>
          <a:xfrm>
            <a:off x="330200" y="696913"/>
            <a:ext cx="6197600" cy="3486150"/>
          </a:xfrm>
          <a:ln/>
        </p:spPr>
      </p:sp>
      <p:sp>
        <p:nvSpPr>
          <p:cNvPr id="36868" name="Rectangle 3"/>
          <p:cNvSpPr>
            <a:spLocks noGrp="1" noChangeArrowheads="1"/>
          </p:cNvSpPr>
          <p:nvPr>
            <p:ph type="body" idx="1"/>
          </p:nvPr>
        </p:nvSpPr>
        <p:spPr>
          <a:noFill/>
          <a:ln/>
        </p:spPr>
        <p:txBody>
          <a:bodyPr/>
          <a:lstStyle/>
          <a:p>
            <a:pPr eaLnBrk="1" hangingPunct="1"/>
            <a:r>
              <a:rPr lang="en-US" b="1" smtClean="0"/>
              <a:t>Slide 15</a:t>
            </a:r>
            <a:r>
              <a:rPr lang="en-US" smtClean="0"/>
              <a:t> Cool water on Hand</a:t>
            </a:r>
          </a:p>
          <a:p>
            <a:pPr eaLnBrk="1" hangingPunct="1"/>
            <a:r>
              <a:rPr lang="en-US" smtClean="0"/>
              <a:t>No where it is</a:t>
            </a:r>
          </a:p>
          <a:p>
            <a:pPr eaLnBrk="1" hangingPunct="1"/>
            <a:r>
              <a:rPr lang="en-US" smtClean="0"/>
              <a:t>Take plenty</a:t>
            </a:r>
          </a:p>
          <a:p>
            <a:pPr eaLnBrk="1" hangingPunct="1"/>
            <a:r>
              <a:rPr lang="en-US" smtClean="0"/>
              <a:t>Keep cool</a:t>
            </a:r>
          </a:p>
          <a:p>
            <a:pPr eaLnBrk="1" hangingPunct="1"/>
            <a:r>
              <a:rPr lang="en-US" smtClean="0"/>
              <a:t>Schedule regular drink breaks.</a:t>
            </a:r>
          </a:p>
          <a:p>
            <a:pPr eaLnBrk="1" hangingPunct="1"/>
            <a:r>
              <a:rPr lang="en-US" smtClean="0"/>
              <a:t>Use the scoops provided for ice machines</a:t>
            </a:r>
          </a:p>
        </p:txBody>
      </p:sp>
    </p:spTree>
    <p:extLst>
      <p:ext uri="{BB962C8B-B14F-4D97-AF65-F5344CB8AC3E}">
        <p14:creationId xmlns:p14="http://schemas.microsoft.com/office/powerpoint/2010/main" val="2256454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5F815E2-883D-4FD2-AB90-B7E7A0464D10}" type="slidenum">
              <a:rPr lang="en-AU"/>
              <a:pPr/>
              <a:t>17</a:t>
            </a:fld>
            <a:endParaRPr lang="en-AU"/>
          </a:p>
        </p:txBody>
      </p:sp>
      <p:sp>
        <p:nvSpPr>
          <p:cNvPr id="37891" name="Rectangle 2"/>
          <p:cNvSpPr>
            <a:spLocks noGrp="1" noRot="1" noChangeAspect="1" noChangeArrowheads="1" noTextEdit="1"/>
          </p:cNvSpPr>
          <p:nvPr>
            <p:ph type="sldImg"/>
          </p:nvPr>
        </p:nvSpPr>
        <p:spPr>
          <a:xfrm>
            <a:off x="330200" y="696913"/>
            <a:ext cx="6197600" cy="3486150"/>
          </a:xfrm>
          <a:ln/>
        </p:spPr>
      </p:sp>
      <p:sp>
        <p:nvSpPr>
          <p:cNvPr id="37892" name="Rectangle 3"/>
          <p:cNvSpPr>
            <a:spLocks noGrp="1" noChangeArrowheads="1"/>
          </p:cNvSpPr>
          <p:nvPr>
            <p:ph type="body" idx="1"/>
          </p:nvPr>
        </p:nvSpPr>
        <p:spPr>
          <a:noFill/>
          <a:ln/>
        </p:spPr>
        <p:txBody>
          <a:bodyPr/>
          <a:lstStyle/>
          <a:p>
            <a:pPr eaLnBrk="1" hangingPunct="1"/>
            <a:r>
              <a:rPr lang="en-US" b="1" smtClean="0"/>
              <a:t>Slide 16</a:t>
            </a:r>
            <a:r>
              <a:rPr lang="en-US" smtClean="0"/>
              <a:t> Controls.</a:t>
            </a:r>
          </a:p>
          <a:p>
            <a:pPr eaLnBrk="1" hangingPunct="1"/>
            <a:r>
              <a:rPr lang="en-US" smtClean="0"/>
              <a:t>Ensure controls are in place before the heat arrives.</a:t>
            </a:r>
          </a:p>
          <a:p>
            <a:pPr eaLnBrk="1" hangingPunct="1"/>
            <a:r>
              <a:rPr lang="en-US" smtClean="0"/>
              <a:t>Make sure you have a maintenance schedule.</a:t>
            </a:r>
          </a:p>
          <a:p>
            <a:pPr eaLnBrk="1" hangingPunct="1"/>
            <a:r>
              <a:rPr lang="en-US" smtClean="0"/>
              <a:t>Train workers so they can rotate</a:t>
            </a:r>
          </a:p>
          <a:p>
            <a:pPr eaLnBrk="1" hangingPunct="1"/>
            <a:r>
              <a:rPr lang="en-US" smtClean="0"/>
              <a:t>Ensure your shade structures are ready to go and properly maintained.</a:t>
            </a:r>
          </a:p>
          <a:p>
            <a:pPr eaLnBrk="1" hangingPunct="1"/>
            <a:r>
              <a:rPr lang="en-US" smtClean="0"/>
              <a:t>Put fans in breeze ways for circulation</a:t>
            </a:r>
          </a:p>
          <a:p>
            <a:pPr eaLnBrk="1" hangingPunct="1">
              <a:buFontTx/>
              <a:buNone/>
            </a:pPr>
            <a:r>
              <a:rPr lang="en-US" smtClean="0"/>
              <a:t> </a:t>
            </a:r>
          </a:p>
        </p:txBody>
      </p:sp>
    </p:spTree>
    <p:extLst>
      <p:ext uri="{BB962C8B-B14F-4D97-AF65-F5344CB8AC3E}">
        <p14:creationId xmlns:p14="http://schemas.microsoft.com/office/powerpoint/2010/main" val="4275946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86AD090-A966-4718-A2DD-649827EEE580}" type="slidenum">
              <a:rPr lang="en-AU"/>
              <a:pPr/>
              <a:t>18</a:t>
            </a:fld>
            <a:endParaRPr lang="en-AU"/>
          </a:p>
        </p:txBody>
      </p:sp>
      <p:sp>
        <p:nvSpPr>
          <p:cNvPr id="38915" name="Rectangle 2"/>
          <p:cNvSpPr>
            <a:spLocks noGrp="1" noRot="1" noChangeAspect="1" noChangeArrowheads="1" noTextEdit="1"/>
          </p:cNvSpPr>
          <p:nvPr>
            <p:ph type="sldImg"/>
          </p:nvPr>
        </p:nvSpPr>
        <p:spPr>
          <a:xfrm>
            <a:off x="330200" y="696913"/>
            <a:ext cx="6197600" cy="3486150"/>
          </a:xfrm>
          <a:ln/>
        </p:spPr>
      </p:sp>
      <p:sp>
        <p:nvSpPr>
          <p:cNvPr id="38916" name="Rectangle 3"/>
          <p:cNvSpPr>
            <a:spLocks noGrp="1" noChangeArrowheads="1"/>
          </p:cNvSpPr>
          <p:nvPr>
            <p:ph type="body" idx="1"/>
          </p:nvPr>
        </p:nvSpPr>
        <p:spPr>
          <a:noFill/>
          <a:ln/>
        </p:spPr>
        <p:txBody>
          <a:bodyPr/>
          <a:lstStyle/>
          <a:p>
            <a:pPr eaLnBrk="1" hangingPunct="1"/>
            <a:r>
              <a:rPr lang="en-US" b="1" smtClean="0"/>
              <a:t>Slide 17</a:t>
            </a:r>
            <a:r>
              <a:rPr lang="en-US" smtClean="0"/>
              <a:t> Controls</a:t>
            </a:r>
          </a:p>
          <a:p>
            <a:pPr eaLnBrk="1" hangingPunct="1"/>
            <a:r>
              <a:rPr lang="en-US" smtClean="0"/>
              <a:t>Ensure you have adequate cool water.</a:t>
            </a:r>
          </a:p>
          <a:p>
            <a:pPr eaLnBrk="1" hangingPunct="1"/>
            <a:r>
              <a:rPr lang="en-US" smtClean="0"/>
              <a:t>Electrolyte drinks in moderation. Water is best</a:t>
            </a:r>
          </a:p>
          <a:p>
            <a:pPr eaLnBrk="1" hangingPunct="1"/>
            <a:r>
              <a:rPr lang="en-US" smtClean="0"/>
              <a:t>Long sleeve shirts</a:t>
            </a:r>
          </a:p>
          <a:p>
            <a:pPr eaLnBrk="1" hangingPunct="1"/>
            <a:r>
              <a:rPr lang="en-US" smtClean="0"/>
              <a:t>Wear a hat. Need to protect back of neck. Broad brims better than caps.</a:t>
            </a:r>
          </a:p>
          <a:p>
            <a:pPr eaLnBrk="1" hangingPunct="1"/>
            <a:r>
              <a:rPr lang="en-US" smtClean="0"/>
              <a:t>Distribute water bottles</a:t>
            </a:r>
          </a:p>
        </p:txBody>
      </p:sp>
    </p:spTree>
    <p:extLst>
      <p:ext uri="{BB962C8B-B14F-4D97-AF65-F5344CB8AC3E}">
        <p14:creationId xmlns:p14="http://schemas.microsoft.com/office/powerpoint/2010/main" val="178006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CC883CA-21B6-42A2-8873-50995A74E908}" type="slidenum">
              <a:rPr lang="en-AU"/>
              <a:pPr/>
              <a:t>19</a:t>
            </a:fld>
            <a:endParaRPr lang="en-AU"/>
          </a:p>
        </p:txBody>
      </p:sp>
      <p:sp>
        <p:nvSpPr>
          <p:cNvPr id="43011" name="Rectangle 2"/>
          <p:cNvSpPr>
            <a:spLocks noGrp="1" noRot="1" noChangeAspect="1" noChangeArrowheads="1" noTextEdit="1"/>
          </p:cNvSpPr>
          <p:nvPr>
            <p:ph type="sldImg"/>
          </p:nvPr>
        </p:nvSpPr>
        <p:spPr>
          <a:xfrm>
            <a:off x="330200" y="696913"/>
            <a:ext cx="6197600" cy="3486150"/>
          </a:xfrm>
          <a:ln/>
        </p:spPr>
      </p:sp>
      <p:sp>
        <p:nvSpPr>
          <p:cNvPr id="43012" name="Rectangle 3"/>
          <p:cNvSpPr>
            <a:spLocks noGrp="1" noChangeArrowheads="1"/>
          </p:cNvSpPr>
          <p:nvPr>
            <p:ph type="body" idx="1"/>
          </p:nvPr>
        </p:nvSpPr>
        <p:spPr>
          <a:noFill/>
          <a:ln/>
        </p:spPr>
        <p:txBody>
          <a:bodyPr/>
          <a:lstStyle/>
          <a:p>
            <a:pPr eaLnBrk="1" hangingPunct="1"/>
            <a:r>
              <a:rPr lang="en-US" b="1" smtClean="0"/>
              <a:t>Slide 24</a:t>
            </a:r>
            <a:r>
              <a:rPr lang="en-US" smtClean="0"/>
              <a:t>.</a:t>
            </a:r>
          </a:p>
          <a:p>
            <a:pPr eaLnBrk="1" hangingPunct="1"/>
            <a:endParaRPr lang="en-US" smtClean="0"/>
          </a:p>
        </p:txBody>
      </p:sp>
    </p:spTree>
    <p:extLst>
      <p:ext uri="{BB962C8B-B14F-4D97-AF65-F5344CB8AC3E}">
        <p14:creationId xmlns:p14="http://schemas.microsoft.com/office/powerpoint/2010/main" val="2988586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867008A-2CFD-4D69-A631-15FB5DDFA3AB}" type="slidenum">
              <a:rPr lang="en-AU"/>
              <a:pPr/>
              <a:t>20</a:t>
            </a:fld>
            <a:endParaRPr lang="en-AU"/>
          </a:p>
        </p:txBody>
      </p:sp>
      <p:sp>
        <p:nvSpPr>
          <p:cNvPr id="44035" name="Rectangle 2"/>
          <p:cNvSpPr>
            <a:spLocks noGrp="1" noRot="1" noChangeAspect="1" noChangeArrowheads="1" noTextEdit="1"/>
          </p:cNvSpPr>
          <p:nvPr>
            <p:ph type="sldImg"/>
          </p:nvPr>
        </p:nvSpPr>
        <p:spPr>
          <a:xfrm>
            <a:off x="330200" y="696913"/>
            <a:ext cx="6197600" cy="3486150"/>
          </a:xfrm>
          <a:ln/>
        </p:spPr>
      </p:sp>
      <p:sp>
        <p:nvSpPr>
          <p:cNvPr id="44036" name="Rectangle 3"/>
          <p:cNvSpPr>
            <a:spLocks noGrp="1" noChangeArrowheads="1"/>
          </p:cNvSpPr>
          <p:nvPr>
            <p:ph type="body" idx="1"/>
          </p:nvPr>
        </p:nvSpPr>
        <p:spPr>
          <a:noFill/>
          <a:ln/>
        </p:spPr>
        <p:txBody>
          <a:bodyPr/>
          <a:lstStyle/>
          <a:p>
            <a:pPr eaLnBrk="1" hangingPunct="1"/>
            <a:r>
              <a:rPr lang="en-US" b="1" smtClean="0"/>
              <a:t>Slide 25</a:t>
            </a:r>
            <a:r>
              <a:rPr lang="en-US" smtClean="0"/>
              <a:t> Prickly heat</a:t>
            </a:r>
          </a:p>
          <a:p>
            <a:pPr eaLnBrk="1" hangingPunct="1"/>
            <a:r>
              <a:rPr lang="en-US" smtClean="0"/>
              <a:t>Known as sweat rash</a:t>
            </a:r>
          </a:p>
          <a:p>
            <a:pPr eaLnBrk="1" hangingPunct="1"/>
            <a:r>
              <a:rPr lang="en-US" smtClean="0"/>
              <a:t>See medical centre for creams or powders.</a:t>
            </a:r>
          </a:p>
          <a:p>
            <a:pPr eaLnBrk="1" hangingPunct="1"/>
            <a:r>
              <a:rPr lang="en-US" smtClean="0"/>
              <a:t>Should all be evaluated </a:t>
            </a:r>
          </a:p>
        </p:txBody>
      </p:sp>
    </p:spTree>
    <p:extLst>
      <p:ext uri="{BB962C8B-B14F-4D97-AF65-F5344CB8AC3E}">
        <p14:creationId xmlns:p14="http://schemas.microsoft.com/office/powerpoint/2010/main" val="151304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6240B4A-0E3C-4014-BB2A-C514A8465B79}" type="slidenum">
              <a:rPr lang="en-AU"/>
              <a:pPr/>
              <a:t>2</a:t>
            </a:fld>
            <a:endParaRPr lang="en-AU"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en-US" b="1" dirty="0" smtClean="0"/>
              <a:t>Slide 2 our objective</a:t>
            </a:r>
          </a:p>
          <a:p>
            <a:pPr eaLnBrk="1" hangingPunct="1"/>
            <a:endParaRPr lang="en-US" b="1" dirty="0" smtClean="0"/>
          </a:p>
          <a:p>
            <a:pPr eaLnBrk="1" hangingPunct="1"/>
            <a:r>
              <a:rPr lang="en-US" b="1" dirty="0" smtClean="0"/>
              <a:t>Facts</a:t>
            </a:r>
          </a:p>
          <a:p>
            <a:pPr eaLnBrk="1" hangingPunct="1"/>
            <a:r>
              <a:rPr lang="en-US" b="0" dirty="0" smtClean="0"/>
              <a:t>Past 3 years</a:t>
            </a:r>
          </a:p>
          <a:p>
            <a:pPr eaLnBrk="1" hangingPunct="1"/>
            <a:r>
              <a:rPr lang="en-US" b="0" dirty="0" smtClean="0"/>
              <a:t>BHI USL had 3 recordable</a:t>
            </a:r>
            <a:r>
              <a:rPr lang="en-US" b="0" baseline="0" dirty="0" smtClean="0"/>
              <a:t> heat stress cases</a:t>
            </a:r>
          </a:p>
          <a:p>
            <a:pPr eaLnBrk="1" hangingPunct="1"/>
            <a:r>
              <a:rPr lang="en-US" b="0" baseline="0" dirty="0" smtClean="0"/>
              <a:t>BJ USL had 46 recordable heat stress cases</a:t>
            </a:r>
            <a:endParaRPr lang="en-US" b="0" dirty="0" smtClean="0"/>
          </a:p>
          <a:p>
            <a:pPr eaLnBrk="1" hangingPunct="1"/>
            <a:endParaRPr lang="en-US" b="1" dirty="0" smtClean="0"/>
          </a:p>
          <a:p>
            <a:pPr eaLnBrk="1" hangingPunct="1"/>
            <a:r>
              <a:rPr lang="en-US" dirty="0" smtClean="0"/>
              <a:t>Stress objectives.</a:t>
            </a:r>
          </a:p>
          <a:p>
            <a:pPr eaLnBrk="1" hangingPunct="1"/>
            <a:r>
              <a:rPr lang="en-US" dirty="0" smtClean="0"/>
              <a:t>We can become Blasé about heat stress.</a:t>
            </a:r>
          </a:p>
          <a:p>
            <a:pPr eaLnBrk="1" hangingPunct="1"/>
            <a:r>
              <a:rPr lang="en-US" dirty="0" smtClean="0"/>
              <a:t>May have been to numerous heat stress sessions before.</a:t>
            </a:r>
          </a:p>
          <a:p>
            <a:pPr eaLnBrk="1" hangingPunct="1"/>
            <a:r>
              <a:rPr lang="en-US" dirty="0" smtClean="0"/>
              <a:t>May not have been affected by heat stress before.</a:t>
            </a:r>
          </a:p>
          <a:p>
            <a:pPr eaLnBrk="1" hangingPunct="1"/>
            <a:r>
              <a:rPr lang="en-US" dirty="0" smtClean="0"/>
              <a:t>But if we do not remain vigilant we do not remain prepared</a:t>
            </a:r>
          </a:p>
          <a:p>
            <a:pPr eaLnBrk="1" hangingPunct="1"/>
            <a:endParaRPr lang="en-US" dirty="0" smtClean="0"/>
          </a:p>
        </p:txBody>
      </p:sp>
    </p:spTree>
    <p:extLst>
      <p:ext uri="{BB962C8B-B14F-4D97-AF65-F5344CB8AC3E}">
        <p14:creationId xmlns:p14="http://schemas.microsoft.com/office/powerpoint/2010/main" val="3592863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6E8AF29-EEDE-4EAC-942F-F6BA9F80C61A}" type="slidenum">
              <a:rPr lang="en-AU"/>
              <a:pPr/>
              <a:t>21</a:t>
            </a:fld>
            <a:endParaRPr lang="en-AU"/>
          </a:p>
        </p:txBody>
      </p:sp>
      <p:sp>
        <p:nvSpPr>
          <p:cNvPr id="45059" name="Rectangle 2"/>
          <p:cNvSpPr>
            <a:spLocks noGrp="1" noRot="1" noChangeAspect="1" noChangeArrowheads="1" noTextEdit="1"/>
          </p:cNvSpPr>
          <p:nvPr>
            <p:ph type="sldImg"/>
          </p:nvPr>
        </p:nvSpPr>
        <p:spPr>
          <a:xfrm>
            <a:off x="330200" y="696913"/>
            <a:ext cx="6197600" cy="3486150"/>
          </a:xfrm>
          <a:ln/>
        </p:spPr>
      </p:sp>
      <p:sp>
        <p:nvSpPr>
          <p:cNvPr id="45060" name="Rectangle 3"/>
          <p:cNvSpPr>
            <a:spLocks noGrp="1" noChangeArrowheads="1"/>
          </p:cNvSpPr>
          <p:nvPr>
            <p:ph type="body" idx="1"/>
          </p:nvPr>
        </p:nvSpPr>
        <p:spPr>
          <a:noFill/>
          <a:ln/>
        </p:spPr>
        <p:txBody>
          <a:bodyPr/>
          <a:lstStyle/>
          <a:p>
            <a:pPr eaLnBrk="1" hangingPunct="1"/>
            <a:r>
              <a:rPr lang="en-US" b="1" smtClean="0"/>
              <a:t>Slide 26</a:t>
            </a:r>
            <a:r>
              <a:rPr lang="en-US" smtClean="0"/>
              <a:t> Heat cramps</a:t>
            </a:r>
          </a:p>
          <a:p>
            <a:pPr eaLnBrk="1" hangingPunct="1"/>
            <a:r>
              <a:rPr lang="en-US" smtClean="0"/>
              <a:t>Like cramps when you played sport</a:t>
            </a:r>
          </a:p>
          <a:p>
            <a:pPr eaLnBrk="1" hangingPunct="1"/>
            <a:r>
              <a:rPr lang="en-US" smtClean="0"/>
              <a:t>As before</a:t>
            </a:r>
          </a:p>
          <a:p>
            <a:pPr eaLnBrk="1" hangingPunct="1"/>
            <a:r>
              <a:rPr lang="en-US" smtClean="0"/>
              <a:t>Can be a precursor to more serious conditions</a:t>
            </a:r>
          </a:p>
          <a:p>
            <a:pPr eaLnBrk="1" hangingPunct="1"/>
            <a:r>
              <a:rPr lang="en-US" smtClean="0"/>
              <a:t>Seek medical advice.</a:t>
            </a:r>
          </a:p>
        </p:txBody>
      </p:sp>
    </p:spTree>
    <p:extLst>
      <p:ext uri="{BB962C8B-B14F-4D97-AF65-F5344CB8AC3E}">
        <p14:creationId xmlns:p14="http://schemas.microsoft.com/office/powerpoint/2010/main" val="2212810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9339A34-93DD-4148-BC53-4BB651700227}" type="slidenum">
              <a:rPr lang="en-AU"/>
              <a:pPr/>
              <a:t>22</a:t>
            </a:fld>
            <a:endParaRPr lang="en-AU"/>
          </a:p>
        </p:txBody>
      </p:sp>
      <p:sp>
        <p:nvSpPr>
          <p:cNvPr id="46083" name="Rectangle 2"/>
          <p:cNvSpPr>
            <a:spLocks noGrp="1" noRot="1" noChangeAspect="1" noChangeArrowheads="1" noTextEdit="1"/>
          </p:cNvSpPr>
          <p:nvPr>
            <p:ph type="sldImg"/>
          </p:nvPr>
        </p:nvSpPr>
        <p:spPr>
          <a:xfrm>
            <a:off x="330200" y="696913"/>
            <a:ext cx="6197600" cy="3486150"/>
          </a:xfrm>
          <a:ln/>
        </p:spPr>
      </p:sp>
      <p:sp>
        <p:nvSpPr>
          <p:cNvPr id="46084" name="Rectangle 3"/>
          <p:cNvSpPr>
            <a:spLocks noGrp="1" noChangeArrowheads="1"/>
          </p:cNvSpPr>
          <p:nvPr>
            <p:ph type="body" idx="1"/>
          </p:nvPr>
        </p:nvSpPr>
        <p:spPr>
          <a:noFill/>
          <a:ln/>
        </p:spPr>
        <p:txBody>
          <a:bodyPr/>
          <a:lstStyle/>
          <a:p>
            <a:pPr eaLnBrk="1" hangingPunct="1"/>
            <a:r>
              <a:rPr lang="en-US" b="1" smtClean="0"/>
              <a:t>Slide 28</a:t>
            </a:r>
            <a:r>
              <a:rPr lang="en-US" smtClean="0"/>
              <a:t> Heat faint.</a:t>
            </a:r>
          </a:p>
          <a:p>
            <a:pPr eaLnBrk="1" hangingPunct="1"/>
            <a:r>
              <a:rPr lang="en-US" smtClean="0"/>
              <a:t>Report all incidences.</a:t>
            </a:r>
          </a:p>
          <a:p>
            <a:pPr eaLnBrk="1" hangingPunct="1"/>
            <a:r>
              <a:rPr lang="en-US" smtClean="0"/>
              <a:t>Seek medical advice before returning to work.</a:t>
            </a:r>
          </a:p>
          <a:p>
            <a:pPr eaLnBrk="1" hangingPunct="1"/>
            <a:r>
              <a:rPr lang="en-US" smtClean="0"/>
              <a:t>Lie person down in cool place.</a:t>
            </a:r>
          </a:p>
        </p:txBody>
      </p:sp>
    </p:spTree>
    <p:extLst>
      <p:ext uri="{BB962C8B-B14F-4D97-AF65-F5344CB8AC3E}">
        <p14:creationId xmlns:p14="http://schemas.microsoft.com/office/powerpoint/2010/main" val="2147119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309D247-0429-424D-AB24-459CADC7E318}" type="slidenum">
              <a:rPr lang="en-AU"/>
              <a:pPr/>
              <a:t>23</a:t>
            </a:fld>
            <a:endParaRPr lang="en-AU"/>
          </a:p>
        </p:txBody>
      </p:sp>
      <p:sp>
        <p:nvSpPr>
          <p:cNvPr id="47107" name="Rectangle 2"/>
          <p:cNvSpPr>
            <a:spLocks noGrp="1" noRot="1" noChangeAspect="1" noChangeArrowheads="1" noTextEdit="1"/>
          </p:cNvSpPr>
          <p:nvPr>
            <p:ph type="sldImg"/>
          </p:nvPr>
        </p:nvSpPr>
        <p:spPr>
          <a:xfrm>
            <a:off x="330200" y="696913"/>
            <a:ext cx="6197600" cy="3486150"/>
          </a:xfrm>
          <a:ln/>
        </p:spPr>
      </p:sp>
      <p:sp>
        <p:nvSpPr>
          <p:cNvPr id="47108" name="Rectangle 3"/>
          <p:cNvSpPr>
            <a:spLocks noGrp="1" noChangeArrowheads="1"/>
          </p:cNvSpPr>
          <p:nvPr>
            <p:ph type="body" idx="1"/>
          </p:nvPr>
        </p:nvSpPr>
        <p:spPr>
          <a:noFill/>
          <a:ln/>
        </p:spPr>
        <p:txBody>
          <a:bodyPr/>
          <a:lstStyle/>
          <a:p>
            <a:pPr eaLnBrk="1" hangingPunct="1"/>
            <a:r>
              <a:rPr lang="en-US" b="1" smtClean="0"/>
              <a:t>Slide 28</a:t>
            </a:r>
            <a:r>
              <a:rPr lang="en-US" smtClean="0"/>
              <a:t> Heat Exhaustion Heat stroke</a:t>
            </a:r>
          </a:p>
          <a:p>
            <a:pPr eaLnBrk="1" hangingPunct="1"/>
            <a:r>
              <a:rPr lang="en-US" smtClean="0"/>
              <a:t>Now we have an emergency situation</a:t>
            </a:r>
          </a:p>
          <a:p>
            <a:pPr eaLnBrk="1" hangingPunct="1"/>
            <a:r>
              <a:rPr lang="en-US" smtClean="0"/>
              <a:t>Essential that you cool them quickly</a:t>
            </a:r>
          </a:p>
          <a:p>
            <a:pPr eaLnBrk="1" hangingPunct="1"/>
            <a:r>
              <a:rPr lang="en-US" smtClean="0"/>
              <a:t>D.R.A.B.C.</a:t>
            </a:r>
          </a:p>
          <a:p>
            <a:pPr eaLnBrk="1" hangingPunct="1"/>
            <a:r>
              <a:rPr lang="en-US" smtClean="0"/>
              <a:t>Probable unconscious.</a:t>
            </a:r>
          </a:p>
          <a:p>
            <a:pPr eaLnBrk="1" hangingPunct="1"/>
            <a:r>
              <a:rPr lang="en-US" smtClean="0"/>
              <a:t>Will not be able to take fluid.</a:t>
            </a:r>
          </a:p>
          <a:p>
            <a:pPr eaLnBrk="1" hangingPunct="1"/>
            <a:r>
              <a:rPr lang="en-US" smtClean="0"/>
              <a:t>Keep them in a call place</a:t>
            </a:r>
          </a:p>
          <a:p>
            <a:pPr eaLnBrk="1" hangingPunct="1"/>
            <a:r>
              <a:rPr lang="en-US" smtClean="0"/>
              <a:t>Call for medical assistance</a:t>
            </a:r>
          </a:p>
          <a:p>
            <a:pPr eaLnBrk="1" hangingPunct="1"/>
            <a:r>
              <a:rPr lang="en-US" smtClean="0"/>
              <a:t>Cool them by using cool wet cloths</a:t>
            </a:r>
          </a:p>
          <a:p>
            <a:pPr eaLnBrk="1" hangingPunct="1"/>
            <a:r>
              <a:rPr lang="en-US" smtClean="0"/>
              <a:t>Pack ice into the armpits and groin areas</a:t>
            </a:r>
          </a:p>
        </p:txBody>
      </p:sp>
    </p:spTree>
    <p:extLst>
      <p:ext uri="{BB962C8B-B14F-4D97-AF65-F5344CB8AC3E}">
        <p14:creationId xmlns:p14="http://schemas.microsoft.com/office/powerpoint/2010/main" val="904240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E4C1EAF-8A8E-4413-B0D8-B97BCA4BC4D6}" type="slidenum">
              <a:rPr lang="en-AU"/>
              <a:pPr/>
              <a:t>24</a:t>
            </a:fld>
            <a:endParaRPr lang="en-AU"/>
          </a:p>
        </p:txBody>
      </p:sp>
      <p:sp>
        <p:nvSpPr>
          <p:cNvPr id="48131" name="Rectangle 2"/>
          <p:cNvSpPr>
            <a:spLocks noGrp="1" noRot="1" noChangeAspect="1" noChangeArrowheads="1" noTextEdit="1"/>
          </p:cNvSpPr>
          <p:nvPr>
            <p:ph type="sldImg"/>
          </p:nvPr>
        </p:nvSpPr>
        <p:spPr>
          <a:xfrm>
            <a:off x="330200" y="696913"/>
            <a:ext cx="6197600" cy="3486150"/>
          </a:xfrm>
          <a:ln/>
        </p:spPr>
      </p:sp>
      <p:sp>
        <p:nvSpPr>
          <p:cNvPr id="48132" name="Rectangle 3"/>
          <p:cNvSpPr>
            <a:spLocks noGrp="1" noChangeArrowheads="1"/>
          </p:cNvSpPr>
          <p:nvPr>
            <p:ph type="body" idx="1"/>
          </p:nvPr>
        </p:nvSpPr>
        <p:spPr>
          <a:noFill/>
          <a:ln/>
        </p:spPr>
        <p:txBody>
          <a:bodyPr/>
          <a:lstStyle/>
          <a:p>
            <a:pPr eaLnBrk="1" hangingPunct="1"/>
            <a:endParaRPr lang="en-US" smtClean="0"/>
          </a:p>
          <a:p>
            <a:pPr eaLnBrk="1" hangingPunct="1"/>
            <a:r>
              <a:rPr lang="en-US" b="1" u="sng" smtClean="0"/>
              <a:t>Slide 29 early Warning Signs</a:t>
            </a:r>
          </a:p>
          <a:p>
            <a:pPr eaLnBrk="1" hangingPunct="1"/>
            <a:r>
              <a:rPr lang="en-US" smtClean="0"/>
              <a:t>If any of these signs present you must seek further medical advice.</a:t>
            </a:r>
          </a:p>
          <a:p>
            <a:pPr eaLnBrk="1" hangingPunct="1"/>
            <a:r>
              <a:rPr lang="en-US" smtClean="0"/>
              <a:t>Cramps and headaches can occur at end of day.</a:t>
            </a:r>
          </a:p>
          <a:p>
            <a:pPr eaLnBrk="1" hangingPunct="1"/>
            <a:r>
              <a:rPr lang="en-US" smtClean="0"/>
              <a:t>Seek medical advice if cramps persist.</a:t>
            </a:r>
          </a:p>
          <a:p>
            <a:pPr eaLnBrk="1" hangingPunct="1"/>
            <a:r>
              <a:rPr lang="en-US" smtClean="0"/>
              <a:t>Do not drink alcohol if cramping, dizzy or faint.</a:t>
            </a:r>
          </a:p>
        </p:txBody>
      </p:sp>
    </p:spTree>
    <p:extLst>
      <p:ext uri="{BB962C8B-B14F-4D97-AF65-F5344CB8AC3E}">
        <p14:creationId xmlns:p14="http://schemas.microsoft.com/office/powerpoint/2010/main" val="4173795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59BE59A-61D4-4478-895A-8AED2546FE70}" type="slidenum">
              <a:rPr lang="en-AU"/>
              <a:pPr/>
              <a:t>25</a:t>
            </a:fld>
            <a:endParaRPr lang="en-AU"/>
          </a:p>
        </p:txBody>
      </p:sp>
      <p:sp>
        <p:nvSpPr>
          <p:cNvPr id="49155" name="Rectangle 2"/>
          <p:cNvSpPr>
            <a:spLocks noGrp="1" noRot="1" noChangeAspect="1" noChangeArrowheads="1" noTextEdit="1"/>
          </p:cNvSpPr>
          <p:nvPr>
            <p:ph type="sldImg"/>
          </p:nvPr>
        </p:nvSpPr>
        <p:spPr>
          <a:xfrm>
            <a:off x="330200" y="696913"/>
            <a:ext cx="6197600" cy="3486150"/>
          </a:xfrm>
          <a:ln/>
        </p:spPr>
      </p:sp>
      <p:sp>
        <p:nvSpPr>
          <p:cNvPr id="49156" name="Rectangle 3"/>
          <p:cNvSpPr>
            <a:spLocks noGrp="1" noChangeArrowheads="1"/>
          </p:cNvSpPr>
          <p:nvPr>
            <p:ph type="body" idx="1"/>
          </p:nvPr>
        </p:nvSpPr>
        <p:spPr>
          <a:noFill/>
          <a:ln/>
        </p:spPr>
        <p:txBody>
          <a:bodyPr/>
          <a:lstStyle/>
          <a:p>
            <a:pPr eaLnBrk="1" hangingPunct="1"/>
            <a:r>
              <a:rPr lang="en-US" b="1" u="sng" smtClean="0"/>
              <a:t>Slide 31 Suspect Heat Exhaustion Heat stroke</a:t>
            </a:r>
          </a:p>
          <a:p>
            <a:pPr eaLnBrk="1" hangingPunct="1"/>
            <a:r>
              <a:rPr lang="en-US" smtClean="0"/>
              <a:t>Can pack ice packs around the armpits and groin.</a:t>
            </a:r>
          </a:p>
          <a:p>
            <a:pPr eaLnBrk="1" hangingPunct="1"/>
            <a:r>
              <a:rPr lang="en-US" smtClean="0"/>
              <a:t>Cool them down most important.</a:t>
            </a:r>
          </a:p>
          <a:p>
            <a:pPr eaLnBrk="1" hangingPunct="1"/>
            <a:r>
              <a:rPr lang="en-US" smtClean="0"/>
              <a:t>Remember if they are not breathing or not breathing effectively you must assist them</a:t>
            </a:r>
          </a:p>
        </p:txBody>
      </p:sp>
    </p:spTree>
    <p:extLst>
      <p:ext uri="{BB962C8B-B14F-4D97-AF65-F5344CB8AC3E}">
        <p14:creationId xmlns:p14="http://schemas.microsoft.com/office/powerpoint/2010/main" val="786792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F18A11C-FDA2-4689-A741-9EF87A0725BF}" type="slidenum">
              <a:rPr lang="en-AU"/>
              <a:pPr/>
              <a:t>3</a:t>
            </a:fld>
            <a:endParaRPr lang="en-AU" dirty="0"/>
          </a:p>
        </p:txBody>
      </p:sp>
      <p:sp>
        <p:nvSpPr>
          <p:cNvPr id="28675" name="Rectangle 2"/>
          <p:cNvSpPr>
            <a:spLocks noGrp="1" noRot="1" noChangeAspect="1" noChangeArrowheads="1" noTextEdit="1"/>
          </p:cNvSpPr>
          <p:nvPr>
            <p:ph type="sldImg"/>
          </p:nvPr>
        </p:nvSpPr>
        <p:spPr>
          <a:xfrm>
            <a:off x="330200" y="696913"/>
            <a:ext cx="6197600" cy="3486150"/>
          </a:xfrm>
          <a:ln/>
        </p:spPr>
      </p:sp>
      <p:sp>
        <p:nvSpPr>
          <p:cNvPr id="28676" name="Rectangle 3"/>
          <p:cNvSpPr>
            <a:spLocks noGrp="1" noChangeArrowheads="1"/>
          </p:cNvSpPr>
          <p:nvPr>
            <p:ph type="body" idx="1"/>
          </p:nvPr>
        </p:nvSpPr>
        <p:spPr>
          <a:noFill/>
          <a:ln/>
        </p:spPr>
        <p:txBody>
          <a:bodyPr/>
          <a:lstStyle/>
          <a:p>
            <a:pPr eaLnBrk="1" hangingPunct="1"/>
            <a:r>
              <a:rPr lang="en-AU" b="1" dirty="0" smtClean="0"/>
              <a:t>Slide 6</a:t>
            </a:r>
            <a:r>
              <a:rPr lang="en-AU" dirty="0" smtClean="0"/>
              <a:t> What do We Need to Know? </a:t>
            </a:r>
          </a:p>
          <a:p>
            <a:pPr eaLnBrk="1" hangingPunct="1"/>
            <a:r>
              <a:rPr lang="en-AU" dirty="0" smtClean="0"/>
              <a:t>What is Heat Stress?</a:t>
            </a:r>
          </a:p>
          <a:p>
            <a:pPr eaLnBrk="1" hangingPunct="1"/>
            <a:r>
              <a:rPr lang="en-AU" dirty="0" smtClean="0"/>
              <a:t>How do we prevent it occurring?</a:t>
            </a:r>
          </a:p>
          <a:p>
            <a:pPr eaLnBrk="1" hangingPunct="1"/>
            <a:r>
              <a:rPr lang="en-AU" dirty="0" smtClean="0"/>
              <a:t>What do we do if it happens?</a:t>
            </a:r>
          </a:p>
          <a:p>
            <a:pPr eaLnBrk="1" hangingPunct="1"/>
            <a:endParaRPr lang="en-AU" dirty="0" smtClean="0"/>
          </a:p>
          <a:p>
            <a:pPr eaLnBrk="1" hangingPunct="1"/>
            <a:endParaRPr lang="en-AU" dirty="0" smtClean="0"/>
          </a:p>
          <a:p>
            <a:pPr eaLnBrk="1" hangingPunct="1"/>
            <a:endParaRPr lang="en-US" dirty="0" smtClean="0"/>
          </a:p>
        </p:txBody>
      </p:sp>
    </p:spTree>
    <p:extLst>
      <p:ext uri="{BB962C8B-B14F-4D97-AF65-F5344CB8AC3E}">
        <p14:creationId xmlns:p14="http://schemas.microsoft.com/office/powerpoint/2010/main" val="27149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6FBAFB9-BEEB-425D-A933-ADB0F3B722AF}" type="slidenum">
              <a:rPr lang="en-AU"/>
              <a:pPr/>
              <a:t>4</a:t>
            </a:fld>
            <a:endParaRPr lang="en-AU" dirty="0"/>
          </a:p>
        </p:txBody>
      </p:sp>
      <p:sp>
        <p:nvSpPr>
          <p:cNvPr id="29699" name="Rectangle 2"/>
          <p:cNvSpPr>
            <a:spLocks noGrp="1" noRot="1" noChangeAspect="1" noChangeArrowheads="1" noTextEdit="1"/>
          </p:cNvSpPr>
          <p:nvPr>
            <p:ph type="sldImg"/>
          </p:nvPr>
        </p:nvSpPr>
        <p:spPr>
          <a:xfrm>
            <a:off x="330200" y="696913"/>
            <a:ext cx="6197600" cy="3486150"/>
          </a:xfrm>
          <a:ln/>
        </p:spPr>
      </p:sp>
      <p:sp>
        <p:nvSpPr>
          <p:cNvPr id="29700" name="Rectangle 3"/>
          <p:cNvSpPr>
            <a:spLocks noGrp="1" noChangeArrowheads="1"/>
          </p:cNvSpPr>
          <p:nvPr>
            <p:ph type="body" idx="1"/>
          </p:nvPr>
        </p:nvSpPr>
        <p:spPr>
          <a:noFill/>
          <a:ln/>
        </p:spPr>
        <p:txBody>
          <a:bodyPr/>
          <a:lstStyle/>
          <a:p>
            <a:pPr eaLnBrk="1" hangingPunct="1"/>
            <a:r>
              <a:rPr lang="en-US" b="1" dirty="0" smtClean="0"/>
              <a:t>Slide 7</a:t>
            </a:r>
            <a:r>
              <a:rPr lang="en-US" dirty="0" smtClean="0"/>
              <a:t> What is heat stress.</a:t>
            </a:r>
          </a:p>
          <a:p>
            <a:pPr eaLnBrk="1" hangingPunct="1"/>
            <a:r>
              <a:rPr lang="en-US" dirty="0" smtClean="0"/>
              <a:t>Reduce activity reduces incidence of heat stress.</a:t>
            </a:r>
          </a:p>
          <a:p>
            <a:pPr eaLnBrk="1" hangingPunct="1"/>
            <a:r>
              <a:rPr lang="en-US" dirty="0" smtClean="0"/>
              <a:t>Clothing. Long sleeve shirts and pants protect from the heat.</a:t>
            </a:r>
          </a:p>
          <a:p>
            <a:pPr eaLnBrk="1" hangingPunct="1"/>
            <a:r>
              <a:rPr lang="en-US" dirty="0" smtClean="0"/>
              <a:t>Body can become hot enough it looses its ability to cool down.</a:t>
            </a:r>
          </a:p>
          <a:p>
            <a:pPr eaLnBrk="1" hangingPunct="1"/>
            <a:r>
              <a:rPr lang="en-US" dirty="0" smtClean="0"/>
              <a:t>As we become acclimatized increase our ability to cool down</a:t>
            </a:r>
          </a:p>
          <a:p>
            <a:pPr eaLnBrk="1" hangingPunct="1">
              <a:buFontTx/>
              <a:buNone/>
            </a:pPr>
            <a:endParaRPr lang="en-AU" dirty="0" smtClean="0"/>
          </a:p>
        </p:txBody>
      </p:sp>
    </p:spTree>
    <p:extLst>
      <p:ext uri="{BB962C8B-B14F-4D97-AF65-F5344CB8AC3E}">
        <p14:creationId xmlns:p14="http://schemas.microsoft.com/office/powerpoint/2010/main" val="137061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73BAA44-B91E-41B4-82BA-211918AB571B}" type="slidenum">
              <a:rPr lang="en-AU"/>
              <a:pPr/>
              <a:t>6</a:t>
            </a:fld>
            <a:endParaRPr lang="en-AU" dirty="0"/>
          </a:p>
        </p:txBody>
      </p:sp>
      <p:sp>
        <p:nvSpPr>
          <p:cNvPr id="30723" name="Rectangle 2"/>
          <p:cNvSpPr>
            <a:spLocks noGrp="1" noRot="1" noChangeAspect="1" noChangeArrowheads="1" noTextEdit="1"/>
          </p:cNvSpPr>
          <p:nvPr>
            <p:ph type="sldImg"/>
          </p:nvPr>
        </p:nvSpPr>
        <p:spPr>
          <a:xfrm>
            <a:off x="330200" y="696913"/>
            <a:ext cx="6197600" cy="3486150"/>
          </a:xfrm>
          <a:ln/>
        </p:spPr>
      </p:sp>
      <p:sp>
        <p:nvSpPr>
          <p:cNvPr id="30724" name="Rectangle 3"/>
          <p:cNvSpPr>
            <a:spLocks noGrp="1" noChangeArrowheads="1"/>
          </p:cNvSpPr>
          <p:nvPr>
            <p:ph type="body" idx="1"/>
          </p:nvPr>
        </p:nvSpPr>
        <p:spPr>
          <a:noFill/>
          <a:ln/>
        </p:spPr>
        <p:txBody>
          <a:bodyPr/>
          <a:lstStyle/>
          <a:p>
            <a:pPr eaLnBrk="1" hangingPunct="1"/>
            <a:r>
              <a:rPr lang="en-US" b="1" dirty="0" smtClean="0"/>
              <a:t>Slide 8</a:t>
            </a:r>
            <a:r>
              <a:rPr lang="en-US" dirty="0" smtClean="0"/>
              <a:t>.</a:t>
            </a:r>
          </a:p>
          <a:p>
            <a:pPr eaLnBrk="1" hangingPunct="1"/>
            <a:endParaRPr lang="en-AU" dirty="0" smtClean="0"/>
          </a:p>
        </p:txBody>
      </p:sp>
    </p:spTree>
    <p:extLst>
      <p:ext uri="{BB962C8B-B14F-4D97-AF65-F5344CB8AC3E}">
        <p14:creationId xmlns:p14="http://schemas.microsoft.com/office/powerpoint/2010/main" val="89324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Rehydration is a key factor in prevention of heat stress.  These</a:t>
            </a:r>
            <a:r>
              <a:rPr lang="en-US" baseline="0" dirty="0" smtClean="0"/>
              <a:t> are the symptoms from fluid loss.</a:t>
            </a:r>
            <a:endParaRPr lang="en-US" dirty="0"/>
          </a:p>
        </p:txBody>
      </p:sp>
      <p:sp>
        <p:nvSpPr>
          <p:cNvPr id="4" name="Slide Number Placeholder 3"/>
          <p:cNvSpPr>
            <a:spLocks noGrp="1"/>
          </p:cNvSpPr>
          <p:nvPr>
            <p:ph type="sldNum" sz="quarter" idx="10"/>
          </p:nvPr>
        </p:nvSpPr>
        <p:spPr/>
        <p:txBody>
          <a:bodyPr/>
          <a:lstStyle/>
          <a:p>
            <a:fld id="{7BA74092-01FF-49B9-813D-0219EB29E37A}" type="slidenum">
              <a:rPr lang="en-US" smtClean="0"/>
              <a:pPr/>
              <a:t>7</a:t>
            </a:fld>
            <a:endParaRPr lang="en-US"/>
          </a:p>
        </p:txBody>
      </p:sp>
    </p:spTree>
    <p:extLst>
      <p:ext uri="{BB962C8B-B14F-4D97-AF65-F5344CB8AC3E}">
        <p14:creationId xmlns:p14="http://schemas.microsoft.com/office/powerpoint/2010/main" val="77718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0680FA1-B261-4B54-ACB3-DB8FAFCB98C9}" type="slidenum">
              <a:rPr lang="en-AU"/>
              <a:pPr/>
              <a:t>8</a:t>
            </a:fld>
            <a:endParaRPr lang="en-AU" dirty="0"/>
          </a:p>
        </p:txBody>
      </p:sp>
      <p:sp>
        <p:nvSpPr>
          <p:cNvPr id="31747" name="Rectangle 2"/>
          <p:cNvSpPr>
            <a:spLocks noGrp="1" noRot="1" noChangeAspect="1" noChangeArrowheads="1" noTextEdit="1"/>
          </p:cNvSpPr>
          <p:nvPr>
            <p:ph type="sldImg"/>
          </p:nvPr>
        </p:nvSpPr>
        <p:spPr>
          <a:xfrm>
            <a:off x="330200" y="696913"/>
            <a:ext cx="6197600" cy="3486150"/>
          </a:xfrm>
          <a:ln/>
        </p:spPr>
      </p:sp>
      <p:sp>
        <p:nvSpPr>
          <p:cNvPr id="31748" name="Rectangle 3"/>
          <p:cNvSpPr>
            <a:spLocks noGrp="1" noChangeArrowheads="1"/>
          </p:cNvSpPr>
          <p:nvPr>
            <p:ph type="body" idx="1"/>
          </p:nvPr>
        </p:nvSpPr>
        <p:spPr>
          <a:noFill/>
          <a:ln/>
        </p:spPr>
        <p:txBody>
          <a:bodyPr/>
          <a:lstStyle/>
          <a:p>
            <a:pPr eaLnBrk="1" hangingPunct="1"/>
            <a:r>
              <a:rPr lang="en-US" b="1" dirty="0" smtClean="0"/>
              <a:t>Slide 9</a:t>
            </a:r>
            <a:r>
              <a:rPr lang="en-US" dirty="0" smtClean="0"/>
              <a:t>.</a:t>
            </a:r>
          </a:p>
          <a:p>
            <a:pPr eaLnBrk="1" hangingPunct="1"/>
            <a:r>
              <a:rPr lang="en-US" dirty="0" smtClean="0"/>
              <a:t>When you come into field essential that you acclimatize.</a:t>
            </a:r>
          </a:p>
          <a:p>
            <a:pPr eaLnBrk="1" hangingPunct="1"/>
            <a:r>
              <a:rPr lang="en-US" dirty="0" smtClean="0"/>
              <a:t>Cannot over emphasizes hydration</a:t>
            </a:r>
          </a:p>
          <a:p>
            <a:pPr eaLnBrk="1" hangingPunct="1"/>
            <a:r>
              <a:rPr lang="en-US" dirty="0" smtClean="0"/>
              <a:t>Rest breaks, cool rooms, shade structures, reschedule work.</a:t>
            </a:r>
          </a:p>
          <a:p>
            <a:pPr eaLnBrk="1" hangingPunct="1"/>
            <a:r>
              <a:rPr lang="en-US" dirty="0" smtClean="0"/>
              <a:t>Tool box discussion. </a:t>
            </a:r>
          </a:p>
          <a:p>
            <a:pPr eaLnBrk="1" hangingPunct="1"/>
            <a:r>
              <a:rPr lang="en-US" dirty="0" smtClean="0"/>
              <a:t>Rotation through jobs</a:t>
            </a:r>
          </a:p>
        </p:txBody>
      </p:sp>
    </p:spTree>
    <p:extLst>
      <p:ext uri="{BB962C8B-B14F-4D97-AF65-F5344CB8AC3E}">
        <p14:creationId xmlns:p14="http://schemas.microsoft.com/office/powerpoint/2010/main" val="360337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2993D7-A5FE-D449-A4DD-5E69D695F9CB}" type="slidenum">
              <a:rPr lang="en-US" smtClean="0"/>
              <a:pPr>
                <a:defRPr/>
              </a:pPr>
              <a:t>9</a:t>
            </a:fld>
            <a:endParaRPr lang="en-US"/>
          </a:p>
        </p:txBody>
      </p:sp>
    </p:spTree>
    <p:extLst>
      <p:ext uri="{BB962C8B-B14F-4D97-AF65-F5344CB8AC3E}">
        <p14:creationId xmlns:p14="http://schemas.microsoft.com/office/powerpoint/2010/main" val="340363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92589AD-88BB-46A8-934C-56D289821A1D}" type="slidenum">
              <a:rPr lang="en-AU"/>
              <a:pPr/>
              <a:t>10</a:t>
            </a:fld>
            <a:endParaRPr lang="en-AU" dirty="0"/>
          </a:p>
        </p:txBody>
      </p:sp>
      <p:sp>
        <p:nvSpPr>
          <p:cNvPr id="32771" name="Rectangle 2"/>
          <p:cNvSpPr>
            <a:spLocks noGrp="1" noRot="1" noChangeAspect="1" noChangeArrowheads="1" noTextEdit="1"/>
          </p:cNvSpPr>
          <p:nvPr>
            <p:ph type="sldImg"/>
          </p:nvPr>
        </p:nvSpPr>
        <p:spPr>
          <a:xfrm>
            <a:off x="330200" y="696913"/>
            <a:ext cx="6197600" cy="3486150"/>
          </a:xfrm>
          <a:ln/>
        </p:spPr>
      </p:sp>
      <p:sp>
        <p:nvSpPr>
          <p:cNvPr id="32772" name="Rectangle 3"/>
          <p:cNvSpPr>
            <a:spLocks noGrp="1" noChangeArrowheads="1"/>
          </p:cNvSpPr>
          <p:nvPr>
            <p:ph type="body" idx="1"/>
          </p:nvPr>
        </p:nvSpPr>
        <p:spPr>
          <a:noFill/>
          <a:ln/>
        </p:spPr>
        <p:txBody>
          <a:bodyPr/>
          <a:lstStyle/>
          <a:p>
            <a:pPr eaLnBrk="1" hangingPunct="1"/>
            <a:r>
              <a:rPr lang="en-US" b="1" dirty="0" smtClean="0"/>
              <a:t>Slide 10</a:t>
            </a:r>
            <a:r>
              <a:rPr lang="en-US" dirty="0" smtClean="0"/>
              <a:t> Fitness for work.</a:t>
            </a:r>
          </a:p>
          <a:p>
            <a:pPr eaLnBrk="1" hangingPunct="1"/>
            <a:r>
              <a:rPr lang="en-US" dirty="0" smtClean="0"/>
              <a:t>We are all responsible to ensure we are fit for work.</a:t>
            </a:r>
          </a:p>
          <a:p>
            <a:pPr eaLnBrk="1" hangingPunct="1"/>
            <a:r>
              <a:rPr lang="en-US" dirty="0" smtClean="0"/>
              <a:t>Highlight de-hydrating effects of alcohol and caffeine based drinks.</a:t>
            </a:r>
          </a:p>
          <a:p>
            <a:pPr eaLnBrk="1" hangingPunct="1"/>
            <a:r>
              <a:rPr lang="en-US" dirty="0" smtClean="0"/>
              <a:t>Alcohol in moderation. Alcohol free days</a:t>
            </a:r>
          </a:p>
          <a:p>
            <a:pPr eaLnBrk="1" hangingPunct="1"/>
            <a:r>
              <a:rPr lang="en-US" dirty="0" smtClean="0"/>
              <a:t>Gastro. Highlight the dehydrating effect. Difficult to replace fluids. Seek medical advice</a:t>
            </a:r>
          </a:p>
        </p:txBody>
      </p:sp>
    </p:spTree>
    <p:extLst>
      <p:ext uri="{BB962C8B-B14F-4D97-AF65-F5344CB8AC3E}">
        <p14:creationId xmlns:p14="http://schemas.microsoft.com/office/powerpoint/2010/main" val="1547947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296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3997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67651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17190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01372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84243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8102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25555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52137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920" y="374838"/>
            <a:ext cx="10972800" cy="544046"/>
          </a:xfrm>
        </p:spPr>
        <p:txBody>
          <a:bodyPr>
            <a:normAutofit/>
          </a:bodyPr>
          <a:lstStyle/>
          <a:p>
            <a:r>
              <a:rPr lang="en-US" smtClean="0"/>
              <a:t>Click to edit Master title style</a:t>
            </a:r>
            <a:endParaRPr lang="en-US" dirty="0"/>
          </a:p>
        </p:txBody>
      </p:sp>
      <p:sp>
        <p:nvSpPr>
          <p:cNvPr id="8" name="Text Placeholder 7"/>
          <p:cNvSpPr>
            <a:spLocks noGrp="1"/>
          </p:cNvSpPr>
          <p:nvPr>
            <p:ph type="body" sz="quarter" idx="12"/>
          </p:nvPr>
        </p:nvSpPr>
        <p:spPr>
          <a:xfrm>
            <a:off x="725404" y="889011"/>
            <a:ext cx="8790517" cy="283884"/>
          </a:xfrm>
        </p:spPr>
        <p:txBody>
          <a:bodyPr anchor="ctr">
            <a:normAutofit/>
          </a:bodyPr>
          <a:lstStyle>
            <a:lvl1pPr>
              <a:buFontTx/>
              <a:buNone/>
              <a:defRPr sz="1500">
                <a:solidFill>
                  <a:srgbClr val="F7A719"/>
                </a:solidFill>
              </a:defRPr>
            </a:lvl1pPr>
            <a:lvl2pPr>
              <a:buFontTx/>
              <a:buNone/>
              <a:defRPr>
                <a:solidFill>
                  <a:schemeClr val="accent1"/>
                </a:solidFill>
              </a:defRPr>
            </a:lvl2pPr>
            <a:lvl3pPr>
              <a:buFontTx/>
              <a:buNone/>
              <a:defRPr>
                <a:solidFill>
                  <a:schemeClr val="accent1"/>
                </a:solidFill>
              </a:defRPr>
            </a:lvl3pPr>
            <a:lvl4pPr>
              <a:buFontTx/>
              <a:buNone/>
              <a:defRPr>
                <a:solidFill>
                  <a:schemeClr val="accent1"/>
                </a:solidFill>
              </a:defRPr>
            </a:lvl4pPr>
            <a:lvl5pPr>
              <a:buFontTx/>
              <a:buNone/>
              <a:defRPr>
                <a:solidFill>
                  <a:schemeClr val="accent1"/>
                </a:solidFill>
              </a:defRPr>
            </a:lvl5pPr>
          </a:lstStyle>
          <a:p>
            <a:pPr lvl="0"/>
            <a:r>
              <a:rPr lang="en-US" smtClean="0"/>
              <a:t>Click to edit Master text styles</a:t>
            </a:r>
          </a:p>
        </p:txBody>
      </p:sp>
      <p:sp>
        <p:nvSpPr>
          <p:cNvPr id="4" name="Rectangle 5"/>
          <p:cNvSpPr>
            <a:spLocks noGrp="1" noChangeArrowheads="1"/>
          </p:cNvSpPr>
          <p:nvPr>
            <p:ph type="ftr" sz="quarter" idx="13"/>
          </p:nvPr>
        </p:nvSpPr>
        <p:spPr>
          <a:ln/>
        </p:spPr>
        <p:txBody>
          <a:bodyPr/>
          <a:lstStyle>
            <a:lvl1pPr>
              <a:defRPr/>
            </a:lvl1pPr>
          </a:lstStyle>
          <a:p>
            <a:endParaRPr lang="en-US"/>
          </a:p>
        </p:txBody>
      </p:sp>
      <p:sp>
        <p:nvSpPr>
          <p:cNvPr id="5" name="Rectangle 6"/>
          <p:cNvSpPr>
            <a:spLocks noGrp="1" noChangeArrowheads="1"/>
          </p:cNvSpPr>
          <p:nvPr>
            <p:ph type="sldNum" sz="quarter" idx="14"/>
          </p:nvPr>
        </p:nvSpPr>
        <p:spPr>
          <a:ln/>
        </p:spPr>
        <p:txBody>
          <a:bodyPr/>
          <a:lstStyle>
            <a:lvl1pPr>
              <a:defRPr/>
            </a:lvl1pPr>
          </a:lstStyle>
          <a:p>
            <a:fld id="{A46DA3B2-B973-4B61-8C62-4BDAD3B0B9BB}" type="slidenum">
              <a:rPr lang="en-US" smtClean="0"/>
              <a:pPr/>
              <a:t>‹#›</a:t>
            </a:fld>
            <a:endParaRPr lang="en-US"/>
          </a:p>
        </p:txBody>
      </p:sp>
    </p:spTree>
    <p:extLst>
      <p:ext uri="{BB962C8B-B14F-4D97-AF65-F5344CB8AC3E}">
        <p14:creationId xmlns:p14="http://schemas.microsoft.com/office/powerpoint/2010/main" val="205723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9852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1637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8530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8670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4452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36407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05405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00740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6110570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microsoft.com/office/2007/relationships/hdphoto" Target="../media/hdphoto1.wdp"/><Relationship Id="rId5" Type="http://schemas.openxmlformats.org/officeDocument/2006/relationships/oleObject" Target="../embeddings/oleObject2.bin"/><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6"/>
          <p:cNvSpPr>
            <a:spLocks noGrp="1"/>
          </p:cNvSpPr>
          <p:nvPr>
            <p:ph type="ctrTitle"/>
          </p:nvPr>
        </p:nvSpPr>
        <p:spPr>
          <a:xfrm>
            <a:off x="1170159" y="215982"/>
            <a:ext cx="8326438" cy="921564"/>
          </a:xfrm>
        </p:spPr>
        <p:txBody>
          <a:bodyPr/>
          <a:lstStyle/>
          <a:p>
            <a:pPr algn="ctr">
              <a:defRPr/>
            </a:pPr>
            <a:r>
              <a:rPr lang="en-US" sz="5400" b="1" dirty="0" smtClean="0">
                <a:solidFill>
                  <a:srgbClr val="FFFF00"/>
                </a:solidFill>
                <a:effectLst>
                  <a:outerShdw blurRad="38100" dist="38100" dir="2700000" algn="tl">
                    <a:srgbClr val="000000">
                      <a:alpha val="43137"/>
                    </a:srgbClr>
                  </a:outerShdw>
                </a:effectLst>
              </a:rPr>
              <a:t> </a:t>
            </a:r>
            <a:br>
              <a:rPr lang="en-US" sz="5400" b="1" dirty="0" smtClean="0">
                <a:solidFill>
                  <a:srgbClr val="FFFF00"/>
                </a:solidFill>
                <a:effectLst>
                  <a:outerShdw blurRad="38100" dist="38100" dir="2700000" algn="tl">
                    <a:srgbClr val="000000">
                      <a:alpha val="43137"/>
                    </a:srgbClr>
                  </a:outerShdw>
                </a:effectLst>
              </a:rPr>
            </a:br>
            <a:r>
              <a:rPr lang="en-US" sz="5400" b="1" dirty="0" smtClean="0">
                <a:solidFill>
                  <a:srgbClr val="FFFF00"/>
                </a:solidFill>
                <a:effectLst>
                  <a:outerShdw blurRad="38100" dist="38100" dir="2700000" algn="tl">
                    <a:srgbClr val="000000">
                      <a:alpha val="43137"/>
                    </a:srgbClr>
                  </a:outerShdw>
                </a:effectLst>
              </a:rPr>
              <a:t>Delgado Safety </a:t>
            </a:r>
            <a:r>
              <a:rPr lang="en-US" sz="5400" b="1" dirty="0">
                <a:solidFill>
                  <a:srgbClr val="FFFF00"/>
                </a:solidFill>
                <a:effectLst>
                  <a:outerShdw blurRad="38100" dist="38100" dir="2700000" algn="tl">
                    <a:srgbClr val="000000">
                      <a:alpha val="43137"/>
                    </a:srgbClr>
                  </a:outerShdw>
                </a:effectLst>
              </a:rPr>
              <a:t>Topic</a:t>
            </a:r>
          </a:p>
        </p:txBody>
      </p:sp>
      <p:sp>
        <p:nvSpPr>
          <p:cNvPr id="4" name="Subtitle 6"/>
          <p:cNvSpPr>
            <a:spLocks noGrp="1"/>
          </p:cNvSpPr>
          <p:nvPr>
            <p:ph type="subTitle" idx="1"/>
          </p:nvPr>
        </p:nvSpPr>
        <p:spPr>
          <a:xfrm>
            <a:off x="1790299" y="1868103"/>
            <a:ext cx="7872663" cy="609600"/>
          </a:xfrm>
        </p:spPr>
        <p:txBody>
          <a:bodyPr>
            <a:noAutofit/>
          </a:bodyPr>
          <a:lstStyle/>
          <a:p>
            <a:pPr algn="ctr"/>
            <a:r>
              <a:rPr lang="en-US" sz="3200" dirty="0">
                <a:solidFill>
                  <a:srgbClr val="FFFF00"/>
                </a:solidFill>
              </a:rPr>
              <a:t>Recognition and Prevention of Heat Related Illnesses </a:t>
            </a: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282" y="3441030"/>
            <a:ext cx="226695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0" y="1376413"/>
            <a:ext cx="12192000" cy="3850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628723" y="6181826"/>
            <a:ext cx="3830855" cy="369332"/>
          </a:xfrm>
          <a:prstGeom prst="rect">
            <a:avLst/>
          </a:prstGeom>
          <a:noFill/>
        </p:spPr>
        <p:txBody>
          <a:bodyPr wrap="square" rtlCol="0">
            <a:spAutoFit/>
          </a:bodyPr>
          <a:lstStyle/>
          <a:p>
            <a:r>
              <a:rPr lang="en-US" dirty="0" smtClean="0">
                <a:solidFill>
                  <a:srgbClr val="FFFF00"/>
                </a:solidFill>
              </a:rPr>
              <a:t>Prepared by: Corey Valdary </a:t>
            </a:r>
            <a:endParaRPr lang="en-US" dirty="0">
              <a:solidFill>
                <a:srgbClr val="FFFF00"/>
              </a:solidFill>
            </a:endParaRPr>
          </a:p>
        </p:txBody>
      </p:sp>
    </p:spTree>
    <p:extLst>
      <p:ext uri="{BB962C8B-B14F-4D97-AF65-F5344CB8AC3E}">
        <p14:creationId xmlns:p14="http://schemas.microsoft.com/office/powerpoint/2010/main" val="370042805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4"/>
          <p:cNvSpPr>
            <a:spLocks noGrp="1" noChangeArrowheads="1"/>
          </p:cNvSpPr>
          <p:nvPr>
            <p:ph type="title"/>
          </p:nvPr>
        </p:nvSpPr>
        <p:spPr>
          <a:xfrm>
            <a:off x="229090" y="414218"/>
            <a:ext cx="9404723" cy="1400530"/>
          </a:xfrm>
        </p:spPr>
        <p:txBody>
          <a:bodyPr/>
          <a:lstStyle/>
          <a:p>
            <a:pPr eaLnBrk="1" hangingPunct="1"/>
            <a:r>
              <a:rPr lang="en-AU" sz="3600" dirty="0" smtClean="0">
                <a:solidFill>
                  <a:srgbClr val="FFFF00"/>
                </a:solidFill>
              </a:rPr>
              <a:t>Prevention - Fitness for Work</a:t>
            </a:r>
          </a:p>
        </p:txBody>
      </p:sp>
      <p:sp>
        <p:nvSpPr>
          <p:cNvPr id="10243" name="Rectangle 15"/>
          <p:cNvSpPr>
            <a:spLocks noGrp="1" noChangeArrowheads="1"/>
          </p:cNvSpPr>
          <p:nvPr>
            <p:ph idx="1"/>
          </p:nvPr>
        </p:nvSpPr>
        <p:spPr>
          <a:xfrm>
            <a:off x="229090" y="1744909"/>
            <a:ext cx="8946541" cy="4195481"/>
          </a:xfrm>
        </p:spPr>
        <p:txBody>
          <a:bodyPr>
            <a:normAutofit lnSpcReduction="10000"/>
          </a:bodyPr>
          <a:lstStyle/>
          <a:p>
            <a:pPr>
              <a:spcAft>
                <a:spcPts val="600"/>
              </a:spcAft>
            </a:pPr>
            <a:r>
              <a:rPr lang="en-AU" dirty="0" smtClean="0">
                <a:solidFill>
                  <a:srgbClr val="FFFF00"/>
                </a:solidFill>
              </a:rPr>
              <a:t>Before you perform outside activities you have a responsibility to ensure that you are fit for the work/outside activities </a:t>
            </a:r>
          </a:p>
          <a:p>
            <a:pPr>
              <a:spcAft>
                <a:spcPts val="600"/>
              </a:spcAft>
            </a:pPr>
            <a:r>
              <a:rPr lang="en-AU" dirty="0" smtClean="0">
                <a:solidFill>
                  <a:srgbClr val="FFFF00"/>
                </a:solidFill>
              </a:rPr>
              <a:t>Delgado Employees who perform outside duties, must be mindful that If you are ill (flu, gastro, vomiting, viral illnesses) you must inform your Supervisor and seek medical advice</a:t>
            </a:r>
          </a:p>
          <a:p>
            <a:pPr>
              <a:spcAft>
                <a:spcPts val="600"/>
              </a:spcAft>
            </a:pPr>
            <a:r>
              <a:rPr lang="en-AU" dirty="0" smtClean="0">
                <a:solidFill>
                  <a:srgbClr val="FFFF00"/>
                </a:solidFill>
              </a:rPr>
              <a:t>If you have been ill recently - you must also inform your Supervisor prior to starting work</a:t>
            </a:r>
          </a:p>
          <a:p>
            <a:pPr>
              <a:spcAft>
                <a:spcPts val="600"/>
              </a:spcAft>
            </a:pPr>
            <a:r>
              <a:rPr lang="en-AU" dirty="0" smtClean="0">
                <a:solidFill>
                  <a:srgbClr val="FFFF00"/>
                </a:solidFill>
              </a:rPr>
              <a:t>Please be sensible about alcohol consumption and always  re-hydrate with water before going to bed and before commencing work</a:t>
            </a:r>
          </a:p>
          <a:p>
            <a:pPr>
              <a:spcAft>
                <a:spcPts val="600"/>
              </a:spcAft>
            </a:pPr>
            <a:r>
              <a:rPr lang="en-AU" dirty="0" smtClean="0">
                <a:solidFill>
                  <a:srgbClr val="FFFF00"/>
                </a:solidFill>
              </a:rPr>
              <a:t>Come to work prepared to work in the heat</a:t>
            </a:r>
          </a:p>
        </p:txBody>
      </p:sp>
      <p:cxnSp>
        <p:nvCxnSpPr>
          <p:cNvPr id="4" name="Straight Connector 3"/>
          <p:cNvCxnSpPr/>
          <p:nvPr/>
        </p:nvCxnSpPr>
        <p:spPr>
          <a:xfrm flipV="1">
            <a:off x="0" y="1289788"/>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1157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4"/>
          <p:cNvSpPr>
            <a:spLocks noGrp="1" noChangeArrowheads="1"/>
          </p:cNvSpPr>
          <p:nvPr>
            <p:ph type="title"/>
          </p:nvPr>
        </p:nvSpPr>
        <p:spPr>
          <a:xfrm>
            <a:off x="0" y="618580"/>
            <a:ext cx="9404723" cy="1395333"/>
          </a:xfrm>
        </p:spPr>
        <p:txBody>
          <a:bodyPr/>
          <a:lstStyle/>
          <a:p>
            <a:pPr eaLnBrk="1" hangingPunct="1"/>
            <a:r>
              <a:rPr lang="en-AU" sz="3600" dirty="0" smtClean="0">
                <a:solidFill>
                  <a:srgbClr val="FFFF00"/>
                </a:solidFill>
              </a:rPr>
              <a:t>Prevention – Be an Industrial Athlete</a:t>
            </a:r>
          </a:p>
        </p:txBody>
      </p:sp>
      <p:sp>
        <p:nvSpPr>
          <p:cNvPr id="10243" name="Rectangle 15"/>
          <p:cNvSpPr>
            <a:spLocks noGrp="1" noChangeArrowheads="1"/>
          </p:cNvSpPr>
          <p:nvPr>
            <p:ph idx="1"/>
          </p:nvPr>
        </p:nvSpPr>
        <p:spPr>
          <a:xfrm>
            <a:off x="67377" y="1493115"/>
            <a:ext cx="7498080" cy="4938569"/>
          </a:xfrm>
        </p:spPr>
        <p:txBody>
          <a:bodyPr>
            <a:normAutofit fontScale="85000" lnSpcReduction="20000"/>
          </a:bodyPr>
          <a:lstStyle/>
          <a:p>
            <a:r>
              <a:rPr lang="en-US" dirty="0" smtClean="0">
                <a:solidFill>
                  <a:srgbClr val="FFFF00"/>
                </a:solidFill>
              </a:rPr>
              <a:t>Maintain a diet conducive to working in extreme heat.</a:t>
            </a:r>
          </a:p>
          <a:p>
            <a:r>
              <a:rPr lang="en-US" dirty="0" smtClean="0">
                <a:solidFill>
                  <a:srgbClr val="FFFF00"/>
                </a:solidFill>
              </a:rPr>
              <a:t>Do eat and drink:</a:t>
            </a:r>
          </a:p>
          <a:p>
            <a:pPr lvl="1">
              <a:buFont typeface="Arial" pitchFamily="34" charset="0"/>
              <a:buChar char="•"/>
            </a:pPr>
            <a:r>
              <a:rPr lang="en-US" sz="2000" dirty="0">
                <a:solidFill>
                  <a:srgbClr val="FFFF00"/>
                </a:solidFill>
              </a:rPr>
              <a:t> </a:t>
            </a:r>
            <a:r>
              <a:rPr lang="en-US" dirty="0">
                <a:solidFill>
                  <a:srgbClr val="FFFF00"/>
                </a:solidFill>
              </a:rPr>
              <a:t>Water</a:t>
            </a:r>
          </a:p>
          <a:p>
            <a:pPr lvl="1">
              <a:buFont typeface="Arial" pitchFamily="34" charset="0"/>
              <a:buChar char="•"/>
            </a:pPr>
            <a:r>
              <a:rPr lang="en-US" dirty="0">
                <a:solidFill>
                  <a:srgbClr val="FFFF00"/>
                </a:solidFill>
              </a:rPr>
              <a:t> Gatorade or other drinks rich in electrolytes.</a:t>
            </a:r>
          </a:p>
          <a:p>
            <a:pPr lvl="2">
              <a:buFont typeface="Arial" pitchFamily="34" charset="0"/>
              <a:buChar char="•"/>
            </a:pPr>
            <a:r>
              <a:rPr lang="en-US" sz="1400" dirty="0" smtClean="0">
                <a:solidFill>
                  <a:srgbClr val="FFFF00"/>
                </a:solidFill>
              </a:rPr>
              <a:t>The </a:t>
            </a:r>
            <a:r>
              <a:rPr lang="en-US" sz="1400" dirty="0">
                <a:solidFill>
                  <a:srgbClr val="FFFF00"/>
                </a:solidFill>
              </a:rPr>
              <a:t>rule of thumb is to consume 1 bottle of water for every sports drink consumed. The sugars and potassium in those drinks are good, but only if you have enough clean fluid (water) to transfer all the goodness to your body without taxing the liver and kidneys. If you're just consuming sports drinks, it creates a syrupy fluid level in your body which can take a toll on your organs. </a:t>
            </a:r>
          </a:p>
          <a:p>
            <a:pPr lvl="1">
              <a:buFont typeface="Arial" pitchFamily="34" charset="0"/>
              <a:buChar char="•"/>
            </a:pPr>
            <a:r>
              <a:rPr lang="en-US" sz="2000" dirty="0">
                <a:solidFill>
                  <a:srgbClr val="FFFF00"/>
                </a:solidFill>
              </a:rPr>
              <a:t> </a:t>
            </a:r>
            <a:r>
              <a:rPr lang="en-US" dirty="0">
                <a:solidFill>
                  <a:srgbClr val="FFFF00"/>
                </a:solidFill>
              </a:rPr>
              <a:t>Fruits such as:</a:t>
            </a:r>
          </a:p>
          <a:p>
            <a:pPr lvl="2">
              <a:buFont typeface="Arial" pitchFamily="34" charset="0"/>
              <a:buChar char="•"/>
            </a:pPr>
            <a:r>
              <a:rPr lang="en-US" sz="1800" dirty="0">
                <a:solidFill>
                  <a:srgbClr val="FFFF00"/>
                </a:solidFill>
              </a:rPr>
              <a:t> Kiwi</a:t>
            </a:r>
          </a:p>
          <a:p>
            <a:pPr lvl="2">
              <a:buFont typeface="Arial" pitchFamily="34" charset="0"/>
              <a:buChar char="•"/>
            </a:pPr>
            <a:r>
              <a:rPr lang="en-US" sz="1800" dirty="0">
                <a:solidFill>
                  <a:srgbClr val="FFFF00"/>
                </a:solidFill>
              </a:rPr>
              <a:t> Watermelon</a:t>
            </a:r>
          </a:p>
          <a:p>
            <a:pPr lvl="2">
              <a:buFont typeface="Arial" pitchFamily="34" charset="0"/>
              <a:buChar char="•"/>
            </a:pPr>
            <a:r>
              <a:rPr lang="en-US" sz="1800" dirty="0">
                <a:solidFill>
                  <a:srgbClr val="FFFF00"/>
                </a:solidFill>
              </a:rPr>
              <a:t> Blueberries</a:t>
            </a:r>
          </a:p>
          <a:p>
            <a:pPr lvl="2">
              <a:buFont typeface="Arial" pitchFamily="34" charset="0"/>
              <a:buChar char="•"/>
            </a:pPr>
            <a:r>
              <a:rPr lang="en-US" sz="1800" dirty="0">
                <a:solidFill>
                  <a:srgbClr val="FFFF00"/>
                </a:solidFill>
              </a:rPr>
              <a:t> Cranberries</a:t>
            </a:r>
          </a:p>
          <a:p>
            <a:pPr lvl="2">
              <a:buFont typeface="Arial" pitchFamily="34" charset="0"/>
              <a:buChar char="•"/>
            </a:pPr>
            <a:r>
              <a:rPr lang="en-US" sz="1800" dirty="0">
                <a:solidFill>
                  <a:srgbClr val="FFFF00"/>
                </a:solidFill>
              </a:rPr>
              <a:t> Frozen fruits are a great source</a:t>
            </a:r>
          </a:p>
          <a:p>
            <a:pPr lvl="1">
              <a:buFont typeface="Arial" pitchFamily="34" charset="0"/>
              <a:buChar char="•"/>
            </a:pPr>
            <a:r>
              <a:rPr lang="en-US" dirty="0">
                <a:solidFill>
                  <a:srgbClr val="FFFF00"/>
                </a:solidFill>
              </a:rPr>
              <a:t>Salty Foods:</a:t>
            </a:r>
          </a:p>
          <a:p>
            <a:pPr lvl="2">
              <a:buFont typeface="Arial" pitchFamily="34" charset="0"/>
              <a:buChar char="•"/>
            </a:pPr>
            <a:r>
              <a:rPr lang="en-US" sz="1800" dirty="0">
                <a:solidFill>
                  <a:srgbClr val="FFFF00"/>
                </a:solidFill>
              </a:rPr>
              <a:t>Pickles, Olives, and Almonds.</a:t>
            </a:r>
          </a:p>
        </p:txBody>
      </p:sp>
      <p:pic>
        <p:nvPicPr>
          <p:cNvPr id="54276" name="Picture 4" descr="http://www.trailjournals.com/images/gear/tjgear_2893_021205_1294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88587"/>
                    </a14:imgEffect>
                  </a14:imgLayer>
                </a14:imgProps>
              </a:ext>
            </a:extLst>
          </a:blip>
          <a:srcRect/>
          <a:stretch>
            <a:fillRect/>
          </a:stretch>
        </p:blipFill>
        <p:spPr bwMode="auto">
          <a:xfrm>
            <a:off x="9606012" y="2213810"/>
            <a:ext cx="1596190" cy="1596190"/>
          </a:xfrm>
          <a:prstGeom prst="rect">
            <a:avLst/>
          </a:prstGeom>
          <a:noFill/>
        </p:spPr>
      </p:pic>
      <p:cxnSp>
        <p:nvCxnSpPr>
          <p:cNvPr id="7" name="Straight Connector 6"/>
          <p:cNvCxnSpPr/>
          <p:nvPr/>
        </p:nvCxnSpPr>
        <p:spPr>
          <a:xfrm flipV="1">
            <a:off x="0" y="1316247"/>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643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4"/>
          <p:cNvSpPr>
            <a:spLocks noGrp="1" noChangeArrowheads="1"/>
          </p:cNvSpPr>
          <p:nvPr>
            <p:ph type="title"/>
          </p:nvPr>
        </p:nvSpPr>
        <p:spPr>
          <a:xfrm>
            <a:off x="193724" y="449085"/>
            <a:ext cx="9404723" cy="1400530"/>
          </a:xfrm>
        </p:spPr>
        <p:txBody>
          <a:bodyPr/>
          <a:lstStyle/>
          <a:p>
            <a:pPr eaLnBrk="1" hangingPunct="1"/>
            <a:r>
              <a:rPr lang="en-AU" sz="3600" dirty="0" smtClean="0">
                <a:solidFill>
                  <a:srgbClr val="FFFF00"/>
                </a:solidFill>
              </a:rPr>
              <a:t>Prevention</a:t>
            </a:r>
            <a:r>
              <a:rPr lang="en-AU" dirty="0" smtClean="0">
                <a:solidFill>
                  <a:srgbClr val="FFFF00"/>
                </a:solidFill>
              </a:rPr>
              <a:t> – Be an Industrial Athlete</a:t>
            </a:r>
          </a:p>
        </p:txBody>
      </p:sp>
      <p:sp>
        <p:nvSpPr>
          <p:cNvPr id="10243" name="Rectangle 15"/>
          <p:cNvSpPr>
            <a:spLocks noGrp="1" noChangeArrowheads="1"/>
          </p:cNvSpPr>
          <p:nvPr>
            <p:ph idx="1"/>
          </p:nvPr>
        </p:nvSpPr>
        <p:spPr>
          <a:xfrm>
            <a:off x="193724" y="1373187"/>
            <a:ext cx="8229600" cy="5942012"/>
          </a:xfrm>
        </p:spPr>
        <p:txBody>
          <a:bodyPr/>
          <a:lstStyle/>
          <a:p>
            <a:r>
              <a:rPr lang="en-US" dirty="0" smtClean="0">
                <a:solidFill>
                  <a:srgbClr val="FFFF00"/>
                </a:solidFill>
              </a:rPr>
              <a:t>Maintain a diet conducive to working in extreme heat.</a:t>
            </a:r>
          </a:p>
          <a:p>
            <a:r>
              <a:rPr lang="en-US" dirty="0" smtClean="0">
                <a:solidFill>
                  <a:srgbClr val="FFFF00"/>
                </a:solidFill>
              </a:rPr>
              <a:t>Do not eat or drink:</a:t>
            </a:r>
          </a:p>
          <a:p>
            <a:pPr lvl="1">
              <a:buFont typeface="Arial" pitchFamily="34" charset="0"/>
              <a:buChar char="•"/>
            </a:pPr>
            <a:r>
              <a:rPr lang="en-US" sz="2000" dirty="0" smtClean="0">
                <a:solidFill>
                  <a:srgbClr val="FFFF00"/>
                </a:solidFill>
              </a:rPr>
              <a:t> Alcohol (this </a:t>
            </a:r>
            <a:endParaRPr lang="en-US" sz="2000" dirty="0">
              <a:solidFill>
                <a:srgbClr val="FFFF00"/>
              </a:solidFill>
            </a:endParaRPr>
          </a:p>
          <a:p>
            <a:pPr lvl="1">
              <a:buFont typeface="Arial" pitchFamily="34" charset="0"/>
              <a:buChar char="•"/>
            </a:pPr>
            <a:r>
              <a:rPr lang="en-US" sz="2000" dirty="0">
                <a:solidFill>
                  <a:srgbClr val="FFFF00"/>
                </a:solidFill>
              </a:rPr>
              <a:t>“High Energy” Drinks</a:t>
            </a:r>
          </a:p>
          <a:p>
            <a:pPr lvl="2">
              <a:buFont typeface="Arial" pitchFamily="34" charset="0"/>
              <a:buChar char="•"/>
            </a:pPr>
            <a:r>
              <a:rPr lang="en-US" dirty="0">
                <a:solidFill>
                  <a:srgbClr val="FFFF00"/>
                </a:solidFill>
              </a:rPr>
              <a:t>Soda, Coffee, Tea, Energy drinks, and other beverages that contain caffeine.</a:t>
            </a:r>
          </a:p>
          <a:p>
            <a:pPr lvl="1">
              <a:buFont typeface="Arial" pitchFamily="34" charset="0"/>
              <a:buChar char="•"/>
            </a:pPr>
            <a:r>
              <a:rPr lang="en-US" sz="2000" dirty="0" smtClean="0">
                <a:solidFill>
                  <a:srgbClr val="FFFF00"/>
                </a:solidFill>
              </a:rPr>
              <a:t>Spicy </a:t>
            </a:r>
            <a:r>
              <a:rPr lang="en-US" sz="2000" dirty="0">
                <a:solidFill>
                  <a:srgbClr val="FFFF00"/>
                </a:solidFill>
              </a:rPr>
              <a:t>Foods</a:t>
            </a:r>
          </a:p>
          <a:p>
            <a:pPr lvl="1">
              <a:buFont typeface="Arial" pitchFamily="34" charset="0"/>
              <a:buChar char="•"/>
            </a:pPr>
            <a:r>
              <a:rPr lang="en-US" sz="2000" dirty="0">
                <a:solidFill>
                  <a:srgbClr val="FFFF00"/>
                </a:solidFill>
              </a:rPr>
              <a:t>High Protein Foods</a:t>
            </a:r>
          </a:p>
          <a:p>
            <a:pPr lvl="2">
              <a:buFont typeface="Arial" pitchFamily="34" charset="0"/>
              <a:buChar char="•"/>
            </a:pPr>
            <a:r>
              <a:rPr lang="en-US" dirty="0">
                <a:solidFill>
                  <a:srgbClr val="FFFF00"/>
                </a:solidFill>
              </a:rPr>
              <a:t>In extreme temperatures, it’s best to reduce your protein consumption. Not eliminate it all together, but cut back, and here’s why: Protein is really hard to digest. It takes a lot of different molecules and enzymes to transform a piece of meat into something the body can use. When your body performs this process, it creates heat — a process known as </a:t>
            </a:r>
            <a:r>
              <a:rPr lang="en-US" i="1" dirty="0">
                <a:solidFill>
                  <a:srgbClr val="FFFF00"/>
                </a:solidFill>
              </a:rPr>
              <a:t>thermogenesis.</a:t>
            </a:r>
          </a:p>
          <a:p>
            <a:pPr lvl="2">
              <a:buFont typeface="Arial" pitchFamily="34" charset="0"/>
              <a:buChar char="•"/>
            </a:pPr>
            <a:endParaRPr lang="en-US" sz="1400" dirty="0">
              <a:solidFill>
                <a:srgbClr val="FFFF00"/>
              </a:solidFill>
            </a:endParaRPr>
          </a:p>
          <a:p>
            <a:pPr lvl="2">
              <a:buNone/>
            </a:pPr>
            <a:r>
              <a:rPr lang="en-US" dirty="0" smtClean="0">
                <a:solidFill>
                  <a:srgbClr val="FFFF00"/>
                </a:solidFill>
              </a:rPr>
              <a:t>	</a:t>
            </a:r>
          </a:p>
        </p:txBody>
      </p:sp>
      <p:sp>
        <p:nvSpPr>
          <p:cNvPr id="46082" name="AutoShape 2" descr="data:image/jpeg;base64,/9j/4AAQSkZJRgABAQAAAQABAAD/2wCEAAkGBhQSERUUEBQWFRQVGRgYGBUWFxIXFxUVFxYVFxgVFxUXHCYeGBkjGxQUHy8gIygpLCwsFx4xNjAqNyYrLCkBCQoKDgwOGg8PGioiHyQsLSwsNSwtLCwqLSwsLDEvLCwsLCwsLCwsKi8sLCwsLy0sLCwsLCwsLCwsLCosKi8tLP/AABEIAOcA2gMBIgACEQEDEQH/xAAcAAEAAgIDAQAAAAAAAAAAAAAABgcEBQEDCAL/xABNEAACAQIDBAYGBgYHBQkBAAABAgMAEQQSIQUGMUEHEyJRYYEjMnGRobEUQlJyksEzYoKywtEVQ1Oi0uHwJDVzg5MXJTREVGOj0/EI/8QAGwEAAgIDAQAAAAAAAAAAAAAAAAUEBgEDBwL/xAA6EQABAwIDBAkCBAUFAQAAAAABAAIDBBEFITESQVFhBhMicYGRobHRMsEUQuHwM1JyovEjQ1Ni4hX/2gAMAwEAAhEDEQA/ALxpSlCEpSlCEpSlCEpSuCaELmuL1EtvdJeFw11VuukH1Y7EA/rPwHlc1X+2OlLFzXEZEK9yDtebnX3WqNJUxsyvfuTqjwOsqu0G7I4uy9NfRXRicYkYzSOqDvZgo95rQYzpFwMfGcMe5Az/ABAt8aorEYp5DmkZnbvYlj7zXVeobq8/lCskPROMfxZCe4W97q5J+mDCD1Umb9lAPi1Y/wD2y4f+wm98f86qOlajWSpg3o1QjUE+KuCLpjwp9aKYeUZ/irY4XpSwL8ZGT76P81uKo6lZFbIOC1v6L0TtNoePyCvSGA29h5/0M0b+CspP4eNZ168xBrVvdk784zD2yTMyj6knbX2drUeRFb2V4/MEpqOijwLwyA8iLeov7L0DSq62F0vxPZcWhiP20uyea+svxqe4LHxzKHidXQ8GUgj4c6nMlZJ9JVYqqCopDaZhHt56LIpSlbFCSlKUISlKUISlKUISlKUISlKUISlKgu/PSMuFzQ4azz8CeKxe37TeHLn3V4fI1gu5SaWklqpBFELn25nkt/vLvdBgkvK13I7Ma2Lt5ch4mqg3l3+xGMJUnq4v7JCbEfrNxb5eFaDF4t5XLyMXdjcsxuSa6aTzVTpMhkF0fDcBgowHv7T+J0HcPvr3JSlKiKwpSlbHAbuYmb9DBI47wrZfxHSshpOi1ySsjF3kAczZa6lS3D9FuPbjGqfekT+G9Za9EGM5tCP23/wVtFPIfylQHYvRNNjK3zUHpUzm6JscvARN92T/ABAVqMbuRjYr58NJYc1Ace9CawYZBq0rZHiVJIbNlb5haOlfUkZU2III5HQjyr5rUpwN0rP2Rt2bCvnw8jIeYHqt4Mp0NYFKyCQbheXxtkaWvFweKuXdPpPixFo8TaGXkb+jc+BPqnwPvqcg15hqd7k9JL4ciLFEvDwDcXi/Nk8OI5d1M4Ky/Zk81R8V6N7IMtJ4t+Pjy4K5KV14fEK6h0YMrC4YG4IPMGuymSpRFsilKUoWEpSlCEpSlCEpSoj0g75DBxZIj6eQHL+ovAyH5Dx9leHvDG7RUimp5KmURRi5K1fSJ0gdRfD4U+lPruP6sH6o/X+Xt4VGzXNzxNcu5YksSSTck6kk8STXzSKaZ0rrldXw3DoqCLYZrvPE/HAJSlbTdvYLYydYUZUJuSzHgBxsOLHwFamtLjYKdLK2Jhe82AzK10MDOwVAWY6BVBJJ7gBxqe7v9Ek0lmxbdSp+oLNIfbyX4nwqw92t0MPgltEt3I7UrWLt5/VHgPjW7tTWKiAzfmqFiHSaSQllKNkcTqe7h6nuWi2RuPhMNbq4VLD679tve3DyAregVzSpzWhosAqpLNJK7akcSeZulKUr0tSUpShCwNpbDgxAtPEkn3lFx7G4jyNQfbvQ/G12wchQ/YkuyHwDesPO9WPStT4mP+oKdS4hU0pvE8jlu8tF5w2xsCfCvkxEZQ8jxVvFWGhrX16Wx+z45kMcyK6HirC49vgfEVU2+XRk8F5cJeSIasnF4x3j7a/EePGlk1GWZtzCvOGdI46giOfsu9D8fvNQKlKVBVqUu3F36bBOI5Lth2Oo4mMn66/mOft43bh8QrqGQhlYAhhqCDwINeZKn3Rpvt1DjDTt6Jz2GP8AVuTw+6fgfaaYUtTsnYdoqdj+DCVpqYB2h9Q48+/371cNK4Brmmy5+lKUoQlKUoQsHbe1kw0DzSeqgvbmx4BR4k2Fee9sbWfEzPNKbs5v4AclHgBpUx6WN5etmGGQ9iHV/GUjh+yDb2k1AaT1k207ZGgXSOjmGiCHr3jtP9G7vPXySlKWqCrSldkE7IwZCVZSCGBsQRwINddKFggEWKu7cbfxcXHkmIWdQLjgJBwzr+Y5eypckwPCvMisRwJB7wSD5EVO+hCVlxGIjkeR7orRl3ZlChrMtidDquvcKb01Tt9l2vuuc45gv4UmeEdg6j+X9PZXHSlcVPVVS9C1VD0p7fxEGPSOIkq8Qa1m0sxFgQ2ouCTcDjUMk3rxiSJ6wzMq3GYGzELp2uOvhrWsyNB2Tqt7YHuZtgZL0lSuuBSFAJuQACTxJA4muyti0JSlKEJXBFc0oQqz6QujwENicIva1MkSj1u90Hf3jnxGvGrK9PEVUnSduV1ROKgW0bH0igaIx+uB9knj3H20sq6b87fFXjo/jRJFLOf6T9j9vJV5SlKWK8q6OjLev6TD1MpvNCALni8fAN4kaA+R51N6847v7ZbC4iOZOKnUfaU+sp9ov8K9D4HGLLGskZurqGU+BFxTqkm6xtjqFzDpBh34SfbYOy/PuO8fcfou+lKVMVdStZvJtgYXDSzH6i9kd7nRR7yK2dVh0ybY/RYZT/7r/FUH7591appOrYXJhhtL+LqmRbic+4ZlVlNMXYsxuzEkk8yTcn3mvilKry7AAALBKu7drcSFdn9VMoYzAPI3MMRdcp5ZQdPPvqmsELXYpmUA+AuRYa8NOOtegN1MT1mBwz/ahjP9wU1o4Oz1jhrkqJ0lxNwlbTRG2zYm3Hd5a/4VH707ryYGbJJqp1SS2jr+RHMf5Vpq9G7f2DHi4TFMLg6gj1kbkynv/wDyqG3j3dlwcxilHirj1XX7Q/Mcqi1NOYzcaJzguMtrWdXJlIPXmPuFq6ydnbRkgkWSFirqbgj5HvB7qxqVEBtmFYXNDwWuFwVfu5298eOiuLLKtusj7j9pe9T8OFSE15t2TtaTDSrLC2V19xHNSOYPdV7bq70x46HOmjiweO+qN+ankadU1T1g2Xa+65njeDGid1sWcZ/t5d3A+HfXnSBDJJtUsI3KRxRrmCswvcseAP21qKbdw7tbIjnLfXI9gV7QHDwq0N8JZhJfDFwM3bIygB0ClFZiRZbZz3G2tRvApiZZAzSZlDtnVQ+RQL3UkAJc3bQXt4V7dTsdJt2N+8W9lAjqnsp+r2m2PI397K2sLLnRWH1gD7wD+ddtYuzHvDGf1F+QrKqSlaUpShCUpShCVgbehDYadXNlMUgJsDYZDrY6G3Gs+o90gYzqtmYthx6l1HtcZB+9WCsi4OS8+YN2aJHdSudbi4IzC5GYd4uDXbWwx87DD4aJ8oSOMCIhbl81i2Z76a3sPDxrX0ini2HXGhzC6vg1f+Mpg531NyPeN/iEq2+iHb2eF8Mx1i7SfcY6jyb96qkrd7l7Y+jY2KQns5sj/cfsn3XB8qxTybEgK9YzR/iqR7BqMx3j508V6EpXArmn65KuDXn7fjafX4+dwbgNkX7qdn42J86vjamM6qGSQ/URm/CpP5V5rdySSeJ1PtNLq92Qarn0TgvJJMdwAHjmfYLilK7MNFmdV7yBSpXx7gxpcdyz5YVSAEorMRftGTnw0VgOFquToynz7LwxtbssLC9hldxpck20qotsnsEeHL/XhVo9EL32VD4NKP8A5W0+NOaSR7m7JOQ0XI8SAdIZbZuNyppUE6VcP1kUMYyBmd8pcqgzdW+UZzwGbKT7KndU/wBOcmbEYCLKTbrXJtoBeMfkdaky22DdRaUubM0sNjfVQvamzWglaNyptwZSGVhyZWHEViVOMZs1ZsOinRhqDYXF78dfV4X9lQqWIqxB4iqtFMJb2yXWaKr69tnfUNflfFbDYe3JcJMssJsRoQeDrzVhzFa+lSASDcKXJG2RpY8XB1UrG9+InnmcOyRmTOiWiOW4sNSpvbUXrq2lvBiYYz1U72JNwwjI14/VqPYXElGzD3d47qzdsYkSRZl8/wDOpbauYvGaplbgkFOxxDbjcd6u3cLHGbZ2GcnMSli1rBipKkgd2lSCoZ0RYnNsuFSCDGZEN+8Ox08mFTJmtqadA3VGcLFc0rDk2xAvrSxj9tf518Db+H/t4/xr/OsgXWLrPpWIu14TwmjP7afzrtGNT7a/iWiyF3VCOl6Q/wBH9UDrNJGnlcsf3am9Vp0vbRAfCx9xeQjyCr/FWmZ2zGTyWyNu08BYm2sHF/RyxR5PpJWMAjitmBJJHqnLcd9qrmWEqSrcRoasXCYLMovxsPlUP3nwPVy35MPiP9Cqq3EDUybJAFgr3gI/DSdVfJ1z4/4WnpSlSVcl6H3S2n9IwcEhNyUAY/rL2W+KmtxUB6HsdmwjxnjHIbfdcA/MNU+qwwu2mArjmIwdRVSRjcTbu3eijnSHiMmzsQe9Qv43VfzqgzV29LEttnsPtSRj4lv4apKllcf9QDkrx0VZakc7i4+wSu/ByZXBte1/lXRWZsxSWNhfT8xUJuqeYk7ZpXnlbzyXO08aSvA8KsfoP2yjYV8OT6SJ2fKeJje3aHsa4PtHfUBxOGfmo/z9vvrE2Btc4DHRTg2UMBJ3GJjZwfLtDxUUypXhpsuZ1cZc269Js1tTVDb47RbaW0GeJgIsOOqQizZ+2S7aHgfkKsnpS2yYdlyvG1mkyIjD9dhr+HMarTdbDWhUsdT3938tfjWcRqepjy3r1hdL1jjIdAstuty5Q2nfUR2jA6SFi1xbUW48OGvGrIxOEsosOPEAE6aDnz1+dRbbuzSo0HKw93D2VW6OobtZgZq2wPL8mOsd3eo9HIGFwbivqu/cjYf0jES4bMFkdGkiuT60drqeVmDHxBS/fXzi8I8TskilXU2ZTxBFNpYizPcU6oa9tTdhye3Ufccl1UJ0I76UrUDbNT5I2yNLHC4KtLoS2yDh5cM59JHIza80YLY+8H3VO94sYkeGkMnBgUA+0z9kL53qgt3tsNhMTHOnFNGH2oz6yefzAq3t8NoR4jAxSwsGRpoSD+1wPcRwtTymnEo5rleM4W+gkJGbDofsefuuvZuBw8UQEqrmjW+UAEgAZtbDXQXNRHdWfZ4k9PHJnZja65kuTfSw4a8bWrebab/bhGVLrLG6sqsqsVaJkshYgZuPPW47q7cNszDxyB0YL1UJBgmTq5WdEdg9rAO3qi63HZ40zhlEbSDfPgbKuPj2yDwXTtLEbLNxMoGmgKNf3p499Q6c4JXDQmQEMrZDfK4UhivfY2IqUZExYV5YxZo1NuFvSMNCOHPhUN2thBHPCi8ARx48TxNNIGh1xc+eShyEtIOSvvAY1ZokljN0kUMp8GFx86pDezHtjtpMYwTGhyKeWVed/E5j51YuycSY9hIy6EYbQ9xIsD8ahm7+GAceAqnYvN1ERA7lY8PZtvuVvsGLLY1G9+MP6NWHJvmD/KpcbCtFveAcLJ4ZT/eFUWleRO0c1aKR9p2HmFXVKUqzq9qx+hjE2mxCfaRG/CxH8dWxVMdEElscw74W+DIauendGbxBcv6Rs2a9x4gH0t9lCOl3/wAAP+KnyeqXq7+lWK+znP2XjP8Aey/xVSFQa4f6ngrR0XdeiI4OPsEre7rAXk77D5mtFW02DjRGzXBN15W5EHW9RGRukdsNFyU0xdwZRyOdoLe4W6xa6H/XzqKbajFqkM+19L5CB4n87WrRbWcEX4X143v7DzFMW0NRD2nty8D7LnBrYJey12fiPdWPvls2bE7CwaxKZJLYdiqi5IEZuR42/OsDYm7uJSJM2HkFrGxUX+fHxNb/AHpuuxMPlyghcN61gvBfWJOg/nUR2Ruok0YmeRlTMQRm43ZtVJOiBQOOvO9YrKYVFmlSKCcQwkuNgT/Lf7hSrGbKmJXNGwGlu+5B042rT7f3dxLPfqyb6KAVGludzxro29sDBo8WRuyxGYifNdTwYHNa3D36V1bxbqYZpVjhlCvbtXfMFst1uoN9bcLi4ItS+PCWxm4J8/0UqHEI2OBDv7f/AGsPcTdfExbXw7TRsiostzmjNzkawspJtqK6+kFC21J11uctrga9kW1HK3fWT0cqqbUhRABZcRe9i9iq5bsBquhrdb27nSYjHMFygSHNn4lI1AFsvO7FjT2CnbMwxvds2S2fEJaSqFRENonwyPnkq3ZSDY6GuKmW8e4s8ar1ccbKi2zx5g72sLurEgvzNu+ocykGx0I5UqqaYwOte43FdEwrFY8Ri22izh9Q4H7jgVxWz2Vtx4h1ZJMJdHZeOqEHMvcbaePkK1lKjseWHaap9TTR1MZilFwVZ23Io8Vi4nMTYnDWB9Ce0zsosoGmgyqSLjn3VvNu4tki6qCGJo1UnJKzdaqgEsVjltewubgnhwNVfuzvC2GlGZnELZlcKTmAdSpdDxDC99O6rFkwXX4STrMVHicKULJI9xNG6rdCDa+bMNQSOJFtbVYoKhszRbUblyjFMLkw+UtObTof3vWDj0nywzYdPRvEpPNM2b1fDgDfTiajm8Gx5RJBLKuQMRpx1JOg76mGw2xDxQPg50JSJVfDnwYkmzaE9q1+zwGtajffacryRxyKEIaLQfVJMgNgfYDzpxSyuD9nLf3qvTRi21n9lv8ADf7gT/gJ8xWi3fwRvnawB9Uc3sbEgclvpmPlepBs2LNsKJeAMMYJ7hmW591Ng7PDXlbg3qJpYIugNu4WsOVhfnVdxGDr37Nr579PFOKWXq2k33KKbwY2VJLPNLGpf0YhRbZDbLm4a+tfU8OVfOPmZ8DMZ2BN/RtazMlwBm0FyTfW3KpXtPZMUpHWRMQG0B6uwbvF24H7PPurUb4xIuBkspvdAGOXUlxwINuCnyNZnhHVW2W5cuHBbcOJ/GRWJzcN/NVfSlKSLsamvRJ/vD/lP81q6qpvoeivjXP2YW+LoKuSnVF/CXMukxvXH+kLQb+YbPs7EDuTN+Ah/wCGvP8AXpnF4cSRsjcHUqfYwIPzrzViISjsrcVJU+0Gx+VRq9uYKc9E5bxyRcCD55fZddbPdvE5MQpzBQ2ZSxF7XBt8bVrK+o5mUhkYqw1DKSGU8iCOBFQY3bLgVa6uLroHx8QR6KxsVtl1aKOV+pMvqqwsSpv6Rlb1VFvrWvbQG1RTe36M+uGYnsM2cLljkZWtmANiG9blZreFZ2GV8TPjGwY6yWOIogzXZmZMpa7HViA/ma6dqYAx4BFlhEUi5s13BchUcAsovlF2Nh4tprVtawM0PD1XFZHl5sQBr6Ke7zD/ALki52jwxtpx9F36X1NRKfE4aSBFkPVlgySLq0jobr2soIFxbjqLctKmW3YA2w41PDqcP8BGefsqF7TGBwQhXEYdZGkWR7qyRALEATmMjgMxvoAdSLWvSx5cJLMGaZQCHqgZS7U6W5cVrd5p41l9Y6FAw1W1gwsoHZC2Iy8j7wvGPMGaCUuQGW3bzlWRcpyX0ZolctlJ1IvxrK3m2lg2ZCsU6D6MuJYMbegJ0jILE5ieRuNRravjbO3cHIysMC7iOCOeUs6AiOQBlGXMASA1yBxrZI92ybDPJaohHtdsm2emq225mLSTbEXVgBVinAylSluzbJbgNb69/fUq3z3jGHdkhX07AEuctggUk6nuA4eNR3cvCQrtWNoEVA2HdhYEXVghBt7CKy9+cKsm0VUuIwYtWNzwzEaXHcOBvwrXG4lptxUjZj60bWYDb/sfqthsrepWjK4tlD5iq3Fs9jYnmNDfvtzvzgu95ikfNCvaU5XcaK55Eqdb6HtcDbvBrHknUB83aUFLAKR2Fa+Zcx4tewBY3Mh4k3rpwkr5ikQLGNszdiTLGIySWfsdkLcnLqSzLyrw4da3ZKZw7OHy9e02dwOVweW/PK3jotPSttiNhuEZ3yqwWOQRZs7mOV8ivdVsCWK6Xubk6cBqaVSxOjNnK+0NfDWs24je2qVJN3d7zBFJBKpeGQGwBsyOQbMDzW/Ef6MbpWI5HRuDmr3V0kVXEYpRcH05jmrg2IkX0aFZYx1ssNg0B9K0ZsxJFhrdORPCo3vLKGxQAkMgHV6sGVmYLIVBB4G+hBHu4HSbt7YGeNJZWiy6RzjXqrm+Ui/qEk68rniCRWXvftFGxpyv1gvCesA0kMaEO4tyJPLSrXh8gqCS3WxvyXIcWoJMOk2JBcXyO4j54hWBsr/ccf8AwV+daHbKxmVl66IRmD6M6ZmzrEMjM2l9QesFrAjjet5sPXYkA+1HGv4nAHxIqD7YiYM0ygMjDLJzCOVsQ1joG9ZTwNyORqFUvMbzZeqSFk3ZcbcPhdM0SrlYzxu4mjlMjdYUBaKNJTJE0RDAhDlsVYdkgi5rA3jiiCRiEx/pcU5CBh2ZJQY73UcFGXwtaurF4nMqgsL35qtwMiKShzC3ZjXj5c6wtp41pXuzZiL62txZnPM82NQJqglhCsuFYW0VbHZ5Z68Blu4rEpSlLF0JWZ0L4Xt4iTuCKPMsT8lq06hHRJgcmBznjK7N5LZB8VapvT6mbsxBclxuXra6UjcbeQt9lwaojpH2Z1O0JbDsyWlH7frf3g1XxVedMGxs8MeIUaxHK33H4Hya34q8VbNqO/DNSej1V1FaAdHdn49cvFVHSlKSLqKmuxzNNgAuDyho2ZZhdUdoyLx5W0Fr3vrc5fKotvLgHh/SZVYgjIjZuI1LEcTp8a42ftR4STGbZhY/z9orW7ZmZzdjc9/vp7TzsMQJPaGQGfnwXLcboJIKt2yOw7tXy8R5+lleW1YwdhprYDDwnj3KhtexqD7Znw00UM8/XoTLLgR1bQ+qzMskh6xGAXsnhqOVTzH3bYyZQSTh4soHEnq1IA8dKheHwEGSLrYcWOrlaYRskjRiR82fs2PZJZja4rDnBslzwSxjHPis0XzPsFosXhMJiRG8a4iOKWNYAz4jDI00EJsG6pg0pBZLXXiRwFdE2IwOJaJsOs7NiykJw3XxJZMOoRBJZSVjIQfWueNZ+18BBH1IgXESLDfqlkEtoeszZsloczWvcZmNieFZSYXDxfRlhixJXDK4jOWQgGUHrDbKLtqQDpasulbnn+/3ZDaeX+VZ/R3tA4jaMc2TIrwyFUDFrKGCrchQvJrDXS1bTpC2U0mJMgydiJnIfP2sgvlAX1sxsLG3HnwrV9HMeXaSqsTxxRwMiCS4b1k4XNzz18a2++m1l+m9RmhF1ysZywRA2Rw1hbPqvDMPE16gbtggC+axNI+B4IdY21usLGboxJ2kXPiIoZJliklJDyEmONiHYIBdXc2tckDQaVjf0kArwxS/SsXJHDEYz6eOMsc0/ZjAiWJdBbQHJa5rbJu7hXitNNHimIUZpDCVUKWIWNE9RRnJ4k95NdcMCLGghyKFY6IQpANtQFNvq8weNSQwk2UIuAF1hT4SeSV5JY1hhZ4myOR1ipAoVFCR3VQWJbjcZQLV0b97oIkCYyDQNlEifrNwdfbzHn31stsbdQpZ3RLW9aVSTYnihUeHK/dW23tnDbJhdDcE4cg94JHfXien2m2cplBiMlHL1sR7xxHAqmaVv9s7CJLyQjRQGZRxAN7so5gc7cL91aCq/LE6N2yV1mhroq2ESxHv4g8CldyTm6k65eHhXTStlLUvppBIz/K84jh8NfCYZRluO8HiFb+De278JGh6uLXuPWrrWh2LtBJZWdGWOYgh0bsq/L0bnshCTmMbAdomxI4a/Y2+X+xNg5uWTqm8BIrFG+Nj5d1YGxoLzP7D+8Kl1tS18JkC5ucOlpKjqZPA7iOKku1tkR5esmw0fZuSwjsLC/NDl4VXcz3YkAC5JsOA8BUj3nxWVRGOLat93kPM/KozSaKQyMub+Jur1g1KY2GV2p07krlFJIA1J0A7zXFSfo62N9Ix0dxdIvSN3dn1R5tl+NSGNL3BoTaqnbTwuldo0XV0bB2b9Hw0UX2EUH71u0ffethQUqxAWFguMPeXuLjqc0rE2ps9Z4ZIn9WRSp8LjiPEcfKsulZIusNcWkEaheadp7PaCV4pBZo2Kny5jwPHzrGqz+lrde9sZGO5ZQPcsnyU/s1WFV+aMxvLV17DK1tbTtlGuh5Hf89yVjY8jLrWTXy6AizC47q8xv2HXRidCKyAsH1bu/8AVXHvRERu4y/WGFi9vqx3qi9lbaxCCyzyqL8BJILeQavRuzMbBtPAsi9lWTq3QcYza1vzB51Um0v/AOe8aGJgxELrfTN1kbW8bAi/sp05vWDI5LmMUn4WQtlbmDmFgYvbk7ZA8st7Xt1kjcPG9q1O19qTG/ppTx4ySHXw1rcHoH2oeMkH/Vk/wV9J0A7TNs0sA/5kh/gqM2kc032kwGKw7Oz1ft8Lq6EZn/pkEljmilBJJPJTqT4gfCt10mYW+1XJ45UsLHVQLsffepf0adEg2bI088olnKlRlBCIDa5F9WY2Av7e+svfzo3fGzx4nDziGaMAWZSyPY3FyCCO7npUwsJbZJ2ytbJtgKvMLDER6qX8QrXHnX22GhH1Iz+D3Xrq2p0J7Sdy18M3cEd0H4WSsSLoP2pc6QLfS/W8R5LeoX4OT/kP78U0/wDpxf8AGP34LG2iqrc5AFyuOA0NiAQOdjbWrT20D/QeGvxthvmtQ/ZnQRjWKjE4uNEHER9ZI1u4ZgoFXDjNhRS4b6O4Jjyqo1swygZWB5MLA3qZDGWam6V1UzZtBZVaYb5jx7LeRCnUVC5cCyqGOvv7r31HCp+/R3tVWYJPhJE1AL9ajFeHaCoQDbuNYUPRFjBxGE8psV/9dSzHDNEWSZHceCMPr6jD5xJFmPzDcR88CoLSpLvJuHicGnWShChNiYmdgndmzqDr31GqrEkZjdsldepKuOriEsRuD5jkeaVuNhbVWMsZD9XTxty9taelaXt22lp0KKmljqGgPGmnELuxmKaR2duJPu7gPCumlKyAALBSGtDQANEq6eivd/qMJ1rizz2b2Rj1B53LftCq03K3bOMxSoR6Ne1If1AeHtY6eZ7qv+NAAANANAByA5UzoYs9s+CpfSivAaKVh1zd9h9/JfVKUpoqIlKUoQunF4VZEZHGZXBVgeYIsRVAb27tNgsQ0bXKHtRt9pOXmOB/zr0LWk3t3YTGwGNtHGsb/Yb/AAngR/IVFqYetblqE8wXEzQzdr6Ha8ufh7Lz3SsnaOznglaKVcrobEfmO8HiDWNSMi2RXU2uDwHNNwVtN3d4ZcHMJYT4Mp9V1+yf58qvLdveeHGx54jqLZ0NsyHuI7u48DXnmsrZm1JMPIJIXKOOY5juI4EeBqVT1JiyOiRYvgsdcNtuTxv48j87l6VpUF3U6UIZ7JibQy8LnSNz4E+qfA++pwr34U5ZI14u0rm1TSTUr9iZtj79x3r6pSle1GSlKUISlKUISlK4JoQuvEYdXVkdQysCCp1BB4giqR363IbBPnjBbDueyeJQn6jfkedWvvFvjh8GvpWu/KNbFz5fVHiap3erfWbGt2zkiB7MSnQeLH6zePuApfWOj2bHVW7o3DWNl22C0Z1voe7nz0UepSlKV0NK+4YSzBVBLMQABxJOgAFfFWx0Zbj9WBisQvbI9Eh+op+uR9o8u4e3TdDEZXWCXYlXx0MJkdruHE/vVSTcfdYYLDhSB1r2aQ+PJQe5eHtuedSOlKfNaGiwXJZ5nzyGSQ3JzKUpSvS0pSlKEJSlKEKLb7bkpjo7rZZ0HYfkR9h+9fHl76pHH4CSGRo5VKOpsVP+tR416XqP72bnRY6Oz9mRR2JQNV8D9pfD3WqFU0wk7TdVZsGxx1Geqmzj9W/py8lQFK2m3925sHJknW1/Vcao471P5ca1dJ3NLTYro8UrJWh7DcHglSDYG/OKwlhG+aMf1b3ZfLmvkaj9Ky1xabtK8zU8U7diVoI5q4Nj9L2HfTEI0Ld47afDtD3VL9n7wYecehmjfwDLfzXiK84UvU1lc8fULqs1HRamebxOLfUfPqvT16Xrzbh9tTx/o5pU+7I4+RrMXfHGj/zU3/Uatwr27wlbuic1+zI3yP6r0PeujE46OMXkdEHezKo+JrzzNvLin9fEzEdxlkt7r1r5JSxuxJPeTc+81g143NWyPok//clHgL/cK79q9J2ChuFczN3Ri4/GbL7iagu3elfEzXWACBDzU5pPxnh5DzqEUqLJVyPy07k8pOj1HTnaI2j/ANvjRfUspYksSSdSSSST3knjXzSlRU/AAyCUrsw+GaRgsalmbQKoJJPgBVr7k9GQiImxgDSCxWLiqHvbkzeHAeNbooXSmwS7EMThoWbUhz3Def05rX9H3R0WK4nGL2dDHERx5h3Hd3Lz4nxtMUArmncUTY22C5dXV0tbL1kh7huA5JSlK2qClKUoQlKUoQlKUoQlKUoQsbaGzo50McyB0PFWHxHcfEVV28/RK6XfBHOvHqmIzj7rcG9hsfbVtUrTLCyQdpMKHEqiideJ2W8HQ+HwvMmIwzRsVkVlYcVYEEe0GuuvR21t3oMSuXERq/cSLMPYw1HkagW2OhwG5wk1v1JdR5OuvvFLZKJ7fpzV3o+k9NLlMNg+Y+fRVdSpBtHcLGw3zQMwH1o7OPb2dfeK0MkRU2YEHuIIPuNQ3Mc3UWVjhqYpheNwd3G6+aUpXlb0pSlqEJStns/dnEz/AKGCRh35SF/EbD41LNk9D872OIkSIdy9t/hZR7zW1kL36BL6jE6Wn/iSActT5DNQCpTu30eYnFkMV6qL+0cEXH6icW9ug8atLYW4GEwtisedx/WSWY37wPVXyFSMCp8VDveVVK7pSTdtK23M/YfPktHu3udBgl9Et3PrSNYufC/1R4D41vaUpg1oaLBU2WV8zy+Qkk8UpSlelrSlKUISlKUISlKUISlKUISlKUISlKUISlKUISujEYJJBaRFcdzKG+dc0oWQSMwtXNuZg29bCw+SBf3bVjHo9wH/AKZPfJ/ipSvHVsO4KS2sqG6SOHiV2xbi4FeGGj8wW/eJrY4XYsEf6OGJPuog+QpSshjRoF4fUSv+t5PeSs2lKV6WhKUpQhKUpQhKUpQhKUpQhKUpQhf/2Q=="/>
          <p:cNvSpPr>
            <a:spLocks noChangeAspect="1" noChangeArrowheads="1"/>
          </p:cNvSpPr>
          <p:nvPr/>
        </p:nvSpPr>
        <p:spPr bwMode="auto">
          <a:xfrm>
            <a:off x="1587500" y="-1050925"/>
            <a:ext cx="2076450"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4" name="AutoShape 4" descr="data:image/jpeg;base64,/9j/4AAQSkZJRgABAQAAAQABAAD/2wCEAAkGBhQSERUUEBQWFRQVGRgYGBUWFxIXFxUVFxYVFxgVFxUXHCYeGBkjGxQUHy8gIygpLCwsFx4xNjAqNyYrLCkBCQoKDgwOGg8PGioiHyQsLSwsNSwtLCwqLSwsLDEvLCwsLCwsLCwsKi8sLCwsLy0sLCwsLCwsLCwsLCosKi8tLP/AABEIAOcA2gMBIgACEQEDEQH/xAAcAAEAAgIDAQAAAAAAAAAAAAAABgcEBQEDCAL/xABNEAACAQIDBAYGBgYHBQkBAAABAgMAEQQSIQUGMUEHEyJRYYEjMnGRobEUQlJyksEzYoKywtEVQ1Oi0uHwJDVzg5MXJTREVGOj0/EI/8QAGwEAAgIDAQAAAAAAAAAAAAAAAAUEBgEDBwL/xAA6EQABAwIDBAkCBAUFAQAAAAABAAIDBBEFITESQVFhBhMicYGRobHRMsEUQuHwM1JyovEjQ1Ni4hX/2gAMAwEAAhEDEQA/ALxpSlCEpSlCEpSlCEpSuCaELmuL1EtvdJeFw11VuukH1Y7EA/rPwHlc1X+2OlLFzXEZEK9yDtebnX3WqNJUxsyvfuTqjwOsqu0G7I4uy9NfRXRicYkYzSOqDvZgo95rQYzpFwMfGcMe5Az/ABAt8aorEYp5DmkZnbvYlj7zXVeobq8/lCskPROMfxZCe4W97q5J+mDCD1Umb9lAPi1Y/wD2y4f+wm98f86qOlajWSpg3o1QjUE+KuCLpjwp9aKYeUZ/irY4XpSwL8ZGT76P81uKo6lZFbIOC1v6L0TtNoePyCvSGA29h5/0M0b+CspP4eNZ168xBrVvdk784zD2yTMyj6knbX2drUeRFb2V4/MEpqOijwLwyA8iLeov7L0DSq62F0vxPZcWhiP20uyea+svxqe4LHxzKHidXQ8GUgj4c6nMlZJ9JVYqqCopDaZhHt56LIpSlbFCSlKUISlKUISlKUISlKUISlKUISlKgu/PSMuFzQ4azz8CeKxe37TeHLn3V4fI1gu5SaWklqpBFELn25nkt/vLvdBgkvK13I7Ma2Lt5ch4mqg3l3+xGMJUnq4v7JCbEfrNxb5eFaDF4t5XLyMXdjcsxuSa6aTzVTpMhkF0fDcBgowHv7T+J0HcPvr3JSlKiKwpSlbHAbuYmb9DBI47wrZfxHSshpOi1ySsjF3kAczZa6lS3D9FuPbjGqfekT+G9Za9EGM5tCP23/wVtFPIfylQHYvRNNjK3zUHpUzm6JscvARN92T/ABAVqMbuRjYr58NJYc1Ace9CawYZBq0rZHiVJIbNlb5haOlfUkZU2III5HQjyr5rUpwN0rP2Rt2bCvnw8jIeYHqt4Mp0NYFKyCQbheXxtkaWvFweKuXdPpPixFo8TaGXkb+jc+BPqnwPvqcg15hqd7k9JL4ciLFEvDwDcXi/Nk8OI5d1M4Ky/Zk81R8V6N7IMtJ4t+Pjy4K5KV14fEK6h0YMrC4YG4IPMGuymSpRFsilKUoWEpSlCEpSlCEpSoj0g75DBxZIj6eQHL+ovAyH5Dx9leHvDG7RUimp5KmURRi5K1fSJ0gdRfD4U+lPruP6sH6o/X+Xt4VGzXNzxNcu5YksSSTck6kk8STXzSKaZ0rrldXw3DoqCLYZrvPE/HAJSlbTdvYLYydYUZUJuSzHgBxsOLHwFamtLjYKdLK2Jhe82AzK10MDOwVAWY6BVBJJ7gBxqe7v9Ek0lmxbdSp+oLNIfbyX4nwqw92t0MPgltEt3I7UrWLt5/VHgPjW7tTWKiAzfmqFiHSaSQllKNkcTqe7h6nuWi2RuPhMNbq4VLD679tve3DyAregVzSpzWhosAqpLNJK7akcSeZulKUr0tSUpShCwNpbDgxAtPEkn3lFx7G4jyNQfbvQ/G12wchQ/YkuyHwDesPO9WPStT4mP+oKdS4hU0pvE8jlu8tF5w2xsCfCvkxEZQ8jxVvFWGhrX16Wx+z45kMcyK6HirC49vgfEVU2+XRk8F5cJeSIasnF4x3j7a/EePGlk1GWZtzCvOGdI46giOfsu9D8fvNQKlKVBVqUu3F36bBOI5Lth2Oo4mMn66/mOft43bh8QrqGQhlYAhhqCDwINeZKn3Rpvt1DjDTt6Jz2GP8AVuTw+6fgfaaYUtTsnYdoqdj+DCVpqYB2h9Q48+/371cNK4Brmmy5+lKUoQlKUoQsHbe1kw0DzSeqgvbmx4BR4k2Fee9sbWfEzPNKbs5v4AclHgBpUx6WN5etmGGQ9iHV/GUjh+yDb2k1AaT1k207ZGgXSOjmGiCHr3jtP9G7vPXySlKWqCrSldkE7IwZCVZSCGBsQRwINddKFggEWKu7cbfxcXHkmIWdQLjgJBwzr+Y5eypckwPCvMisRwJB7wSD5EVO+hCVlxGIjkeR7orRl3ZlChrMtidDquvcKb01Tt9l2vuuc45gv4UmeEdg6j+X9PZXHSlcVPVVS9C1VD0p7fxEGPSOIkq8Qa1m0sxFgQ2ouCTcDjUMk3rxiSJ6wzMq3GYGzELp2uOvhrWsyNB2Tqt7YHuZtgZL0lSuuBSFAJuQACTxJA4muyti0JSlKEJXBFc0oQqz6QujwENicIva1MkSj1u90Hf3jnxGvGrK9PEVUnSduV1ROKgW0bH0igaIx+uB9knj3H20sq6b87fFXjo/jRJFLOf6T9j9vJV5SlKWK8q6OjLev6TD1MpvNCALni8fAN4kaA+R51N6847v7ZbC4iOZOKnUfaU+sp9ov8K9D4HGLLGskZurqGU+BFxTqkm6xtjqFzDpBh34SfbYOy/PuO8fcfou+lKVMVdStZvJtgYXDSzH6i9kd7nRR7yK2dVh0ybY/RYZT/7r/FUH7591appOrYXJhhtL+LqmRbic+4ZlVlNMXYsxuzEkk8yTcn3mvilKry7AAALBKu7drcSFdn9VMoYzAPI3MMRdcp5ZQdPPvqmsELXYpmUA+AuRYa8NOOtegN1MT1mBwz/ahjP9wU1o4Oz1jhrkqJ0lxNwlbTRG2zYm3Hd5a/4VH707ryYGbJJqp1SS2jr+RHMf5Vpq9G7f2DHi4TFMLg6gj1kbkynv/wDyqG3j3dlwcxilHirj1XX7Q/Mcqi1NOYzcaJzguMtrWdXJlIPXmPuFq6ydnbRkgkWSFirqbgj5HvB7qxqVEBtmFYXNDwWuFwVfu5298eOiuLLKtusj7j9pe9T8OFSE15t2TtaTDSrLC2V19xHNSOYPdV7bq70x46HOmjiweO+qN+ankadU1T1g2Xa+65njeDGid1sWcZ/t5d3A+HfXnSBDJJtUsI3KRxRrmCswvcseAP21qKbdw7tbIjnLfXI9gV7QHDwq0N8JZhJfDFwM3bIygB0ClFZiRZbZz3G2tRvApiZZAzSZlDtnVQ+RQL3UkAJc3bQXt4V7dTsdJt2N+8W9lAjqnsp+r2m2PI397K2sLLnRWH1gD7wD+ddtYuzHvDGf1F+QrKqSlaUpShCUpShCVgbehDYadXNlMUgJsDYZDrY6G3Gs+o90gYzqtmYthx6l1HtcZB+9WCsi4OS8+YN2aJHdSudbi4IzC5GYd4uDXbWwx87DD4aJ8oSOMCIhbl81i2Z76a3sPDxrX0ini2HXGhzC6vg1f+Mpg531NyPeN/iEq2+iHb2eF8Mx1i7SfcY6jyb96qkrd7l7Y+jY2KQns5sj/cfsn3XB8qxTybEgK9YzR/iqR7BqMx3j508V6EpXArmn65KuDXn7fjafX4+dwbgNkX7qdn42J86vjamM6qGSQ/URm/CpP5V5rdySSeJ1PtNLq92Qarn0TgvJJMdwAHjmfYLilK7MNFmdV7yBSpXx7gxpcdyz5YVSAEorMRftGTnw0VgOFquToynz7LwxtbssLC9hldxpck20qotsnsEeHL/XhVo9EL32VD4NKP8A5W0+NOaSR7m7JOQ0XI8SAdIZbZuNyppUE6VcP1kUMYyBmd8pcqgzdW+UZzwGbKT7KndU/wBOcmbEYCLKTbrXJtoBeMfkdaky22DdRaUubM0sNjfVQvamzWglaNyptwZSGVhyZWHEViVOMZs1ZsOinRhqDYXF78dfV4X9lQqWIqxB4iqtFMJb2yXWaKr69tnfUNflfFbDYe3JcJMssJsRoQeDrzVhzFa+lSASDcKXJG2RpY8XB1UrG9+InnmcOyRmTOiWiOW4sNSpvbUXrq2lvBiYYz1U72JNwwjI14/VqPYXElGzD3d47qzdsYkSRZl8/wDOpbauYvGaplbgkFOxxDbjcd6u3cLHGbZ2GcnMSli1rBipKkgd2lSCoZ0RYnNsuFSCDGZEN+8Ox08mFTJmtqadA3VGcLFc0rDk2xAvrSxj9tf518Db+H/t4/xr/OsgXWLrPpWIu14TwmjP7afzrtGNT7a/iWiyF3VCOl6Q/wBH9UDrNJGnlcsf3am9Vp0vbRAfCx9xeQjyCr/FWmZ2zGTyWyNu08BYm2sHF/RyxR5PpJWMAjitmBJJHqnLcd9qrmWEqSrcRoasXCYLMovxsPlUP3nwPVy35MPiP9Cqq3EDUybJAFgr3gI/DSdVfJ1z4/4WnpSlSVcl6H3S2n9IwcEhNyUAY/rL2W+KmtxUB6HsdmwjxnjHIbfdcA/MNU+qwwu2mArjmIwdRVSRjcTbu3eijnSHiMmzsQe9Qv43VfzqgzV29LEttnsPtSRj4lv4apKllcf9QDkrx0VZakc7i4+wSu/ByZXBte1/lXRWZsxSWNhfT8xUJuqeYk7ZpXnlbzyXO08aSvA8KsfoP2yjYV8OT6SJ2fKeJje3aHsa4PtHfUBxOGfmo/z9vvrE2Btc4DHRTg2UMBJ3GJjZwfLtDxUUypXhpsuZ1cZc269Js1tTVDb47RbaW0GeJgIsOOqQizZ+2S7aHgfkKsnpS2yYdlyvG1mkyIjD9dhr+HMarTdbDWhUsdT3938tfjWcRqepjy3r1hdL1jjIdAstuty5Q2nfUR2jA6SFi1xbUW48OGvGrIxOEsosOPEAE6aDnz1+dRbbuzSo0HKw93D2VW6OobtZgZq2wPL8mOsd3eo9HIGFwbivqu/cjYf0jES4bMFkdGkiuT60drqeVmDHxBS/fXzi8I8TskilXU2ZTxBFNpYizPcU6oa9tTdhye3Ufccl1UJ0I76UrUDbNT5I2yNLHC4KtLoS2yDh5cM59JHIza80YLY+8H3VO94sYkeGkMnBgUA+0z9kL53qgt3tsNhMTHOnFNGH2oz6yefzAq3t8NoR4jAxSwsGRpoSD+1wPcRwtTymnEo5rleM4W+gkJGbDofsefuuvZuBw8UQEqrmjW+UAEgAZtbDXQXNRHdWfZ4k9PHJnZja65kuTfSw4a8bWrebab/bhGVLrLG6sqsqsVaJkshYgZuPPW47q7cNszDxyB0YL1UJBgmTq5WdEdg9rAO3qi63HZ40zhlEbSDfPgbKuPj2yDwXTtLEbLNxMoGmgKNf3p499Q6c4JXDQmQEMrZDfK4UhivfY2IqUZExYV5YxZo1NuFvSMNCOHPhUN2thBHPCi8ARx48TxNNIGh1xc+eShyEtIOSvvAY1ZokljN0kUMp8GFx86pDezHtjtpMYwTGhyKeWVed/E5j51YuycSY9hIy6EYbQ9xIsD8ahm7+GAceAqnYvN1ERA7lY8PZtvuVvsGLLY1G9+MP6NWHJvmD/KpcbCtFveAcLJ4ZT/eFUWleRO0c1aKR9p2HmFXVKUqzq9qx+hjE2mxCfaRG/CxH8dWxVMdEElscw74W+DIauendGbxBcv6Rs2a9x4gH0t9lCOl3/wAAP+KnyeqXq7+lWK+znP2XjP8Aey/xVSFQa4f6ngrR0XdeiI4OPsEre7rAXk77D5mtFW02DjRGzXBN15W5EHW9RGRukdsNFyU0xdwZRyOdoLe4W6xa6H/XzqKbajFqkM+19L5CB4n87WrRbWcEX4X143v7DzFMW0NRD2nty8D7LnBrYJey12fiPdWPvls2bE7CwaxKZJLYdiqi5IEZuR42/OsDYm7uJSJM2HkFrGxUX+fHxNb/AHpuuxMPlyghcN61gvBfWJOg/nUR2Ruok0YmeRlTMQRm43ZtVJOiBQOOvO9YrKYVFmlSKCcQwkuNgT/Lf7hSrGbKmJXNGwGlu+5B042rT7f3dxLPfqyb6KAVGludzxro29sDBo8WRuyxGYifNdTwYHNa3D36V1bxbqYZpVjhlCvbtXfMFst1uoN9bcLi4ItS+PCWxm4J8/0UqHEI2OBDv7f/AGsPcTdfExbXw7TRsiostzmjNzkawspJtqK6+kFC21J11uctrga9kW1HK3fWT0cqqbUhRABZcRe9i9iq5bsBquhrdb27nSYjHMFygSHNn4lI1AFsvO7FjT2CnbMwxvds2S2fEJaSqFRENonwyPnkq3ZSDY6GuKmW8e4s8ar1ccbKi2zx5g72sLurEgvzNu+ocykGx0I5UqqaYwOte43FdEwrFY8Ri22izh9Q4H7jgVxWz2Vtx4h1ZJMJdHZeOqEHMvcbaePkK1lKjseWHaap9TTR1MZilFwVZ23Io8Vi4nMTYnDWB9Ce0zsosoGmgyqSLjn3VvNu4tki6qCGJo1UnJKzdaqgEsVjltewubgnhwNVfuzvC2GlGZnELZlcKTmAdSpdDxDC99O6rFkwXX4STrMVHicKULJI9xNG6rdCDa+bMNQSOJFtbVYoKhszRbUblyjFMLkw+UtObTof3vWDj0nywzYdPRvEpPNM2b1fDgDfTiajm8Gx5RJBLKuQMRpx1JOg76mGw2xDxQPg50JSJVfDnwYkmzaE9q1+zwGtajffacryRxyKEIaLQfVJMgNgfYDzpxSyuD9nLf3qvTRi21n9lv8ADf7gT/gJ8xWi3fwRvnawB9Uc3sbEgclvpmPlepBs2LNsKJeAMMYJ7hmW591Ng7PDXlbg3qJpYIugNu4WsOVhfnVdxGDr37Nr579PFOKWXq2k33KKbwY2VJLPNLGpf0YhRbZDbLm4a+tfU8OVfOPmZ8DMZ2BN/RtazMlwBm0FyTfW3KpXtPZMUpHWRMQG0B6uwbvF24H7PPurUb4xIuBkspvdAGOXUlxwINuCnyNZnhHVW2W5cuHBbcOJ/GRWJzcN/NVfSlKSLsamvRJ/vD/lP81q6qpvoeivjXP2YW+LoKuSnVF/CXMukxvXH+kLQb+YbPs7EDuTN+Ah/wCGvP8AXpnF4cSRsjcHUqfYwIPzrzViISjsrcVJU+0Gx+VRq9uYKc9E5bxyRcCD55fZddbPdvE5MQpzBQ2ZSxF7XBt8bVrK+o5mUhkYqw1DKSGU8iCOBFQY3bLgVa6uLroHx8QR6KxsVtl1aKOV+pMvqqwsSpv6Rlb1VFvrWvbQG1RTe36M+uGYnsM2cLljkZWtmANiG9blZreFZ2GV8TPjGwY6yWOIogzXZmZMpa7HViA/ma6dqYAx4BFlhEUi5s13BchUcAsovlF2Nh4tprVtawM0PD1XFZHl5sQBr6Ke7zD/ALki52jwxtpx9F36X1NRKfE4aSBFkPVlgySLq0jobr2soIFxbjqLctKmW3YA2w41PDqcP8BGefsqF7TGBwQhXEYdZGkWR7qyRALEATmMjgMxvoAdSLWvSx5cJLMGaZQCHqgZS7U6W5cVrd5p41l9Y6FAw1W1gwsoHZC2Iy8j7wvGPMGaCUuQGW3bzlWRcpyX0ZolctlJ1IvxrK3m2lg2ZCsU6D6MuJYMbegJ0jILE5ieRuNRravjbO3cHIysMC7iOCOeUs6AiOQBlGXMASA1yBxrZI92ybDPJaohHtdsm2emq225mLSTbEXVgBVinAylSluzbJbgNb69/fUq3z3jGHdkhX07AEuctggUk6nuA4eNR3cvCQrtWNoEVA2HdhYEXVghBt7CKy9+cKsm0VUuIwYtWNzwzEaXHcOBvwrXG4lptxUjZj60bWYDb/sfqthsrepWjK4tlD5iq3Fs9jYnmNDfvtzvzgu95ikfNCvaU5XcaK55Eqdb6HtcDbvBrHknUB83aUFLAKR2Fa+Zcx4tewBY3Mh4k3rpwkr5ikQLGNszdiTLGIySWfsdkLcnLqSzLyrw4da3ZKZw7OHy9e02dwOVweW/PK3jotPSttiNhuEZ3yqwWOQRZs7mOV8ivdVsCWK6Xubk6cBqaVSxOjNnK+0NfDWs24je2qVJN3d7zBFJBKpeGQGwBsyOQbMDzW/Ef6MbpWI5HRuDmr3V0kVXEYpRcH05jmrg2IkX0aFZYx1ssNg0B9K0ZsxJFhrdORPCo3vLKGxQAkMgHV6sGVmYLIVBB4G+hBHu4HSbt7YGeNJZWiy6RzjXqrm+Ui/qEk68rniCRWXvftFGxpyv1gvCesA0kMaEO4tyJPLSrXh8gqCS3WxvyXIcWoJMOk2JBcXyO4j54hWBsr/ccf8AwV+daHbKxmVl66IRmD6M6ZmzrEMjM2l9QesFrAjjet5sPXYkA+1HGv4nAHxIqD7YiYM0ygMjDLJzCOVsQ1joG9ZTwNyORqFUvMbzZeqSFk3ZcbcPhdM0SrlYzxu4mjlMjdYUBaKNJTJE0RDAhDlsVYdkgi5rA3jiiCRiEx/pcU5CBh2ZJQY73UcFGXwtaurF4nMqgsL35qtwMiKShzC3ZjXj5c6wtp41pXuzZiL62txZnPM82NQJqglhCsuFYW0VbHZ5Z68Blu4rEpSlLF0JWZ0L4Xt4iTuCKPMsT8lq06hHRJgcmBznjK7N5LZB8VapvT6mbsxBclxuXra6UjcbeQt9lwaojpH2Z1O0JbDsyWlH7frf3g1XxVedMGxs8MeIUaxHK33H4Hya34q8VbNqO/DNSej1V1FaAdHdn49cvFVHSlKSLqKmuxzNNgAuDyho2ZZhdUdoyLx5W0Fr3vrc5fKotvLgHh/SZVYgjIjZuI1LEcTp8a42ftR4STGbZhY/z9orW7ZmZzdjc9/vp7TzsMQJPaGQGfnwXLcboJIKt2yOw7tXy8R5+lleW1YwdhprYDDwnj3KhtexqD7Znw00UM8/XoTLLgR1bQ+qzMskh6xGAXsnhqOVTzH3bYyZQSTh4soHEnq1IA8dKheHwEGSLrYcWOrlaYRskjRiR82fs2PZJZja4rDnBslzwSxjHPis0XzPsFosXhMJiRG8a4iOKWNYAz4jDI00EJsG6pg0pBZLXXiRwFdE2IwOJaJsOs7NiykJw3XxJZMOoRBJZSVjIQfWueNZ+18BBH1IgXESLDfqlkEtoeszZsloczWvcZmNieFZSYXDxfRlhixJXDK4jOWQgGUHrDbKLtqQDpasulbnn+/3ZDaeX+VZ/R3tA4jaMc2TIrwyFUDFrKGCrchQvJrDXS1bTpC2U0mJMgydiJnIfP2sgvlAX1sxsLG3HnwrV9HMeXaSqsTxxRwMiCS4b1k4XNzz18a2++m1l+m9RmhF1ysZywRA2Rw1hbPqvDMPE16gbtggC+axNI+B4IdY21usLGboxJ2kXPiIoZJliklJDyEmONiHYIBdXc2tckDQaVjf0kArwxS/SsXJHDEYz6eOMsc0/ZjAiWJdBbQHJa5rbJu7hXitNNHimIUZpDCVUKWIWNE9RRnJ4k95NdcMCLGghyKFY6IQpANtQFNvq8weNSQwk2UIuAF1hT4SeSV5JY1hhZ4myOR1ipAoVFCR3VQWJbjcZQLV0b97oIkCYyDQNlEifrNwdfbzHn31stsbdQpZ3RLW9aVSTYnihUeHK/dW23tnDbJhdDcE4cg94JHfXien2m2cplBiMlHL1sR7xxHAqmaVv9s7CJLyQjRQGZRxAN7so5gc7cL91aCq/LE6N2yV1mhroq2ESxHv4g8CldyTm6k65eHhXTStlLUvppBIz/K84jh8NfCYZRluO8HiFb+De278JGh6uLXuPWrrWh2LtBJZWdGWOYgh0bsq/L0bnshCTmMbAdomxI4a/Y2+X+xNg5uWTqm8BIrFG+Nj5d1YGxoLzP7D+8Kl1tS18JkC5ucOlpKjqZPA7iOKku1tkR5esmw0fZuSwjsLC/NDl4VXcz3YkAC5JsOA8BUj3nxWVRGOLat93kPM/KozSaKQyMub+Jur1g1KY2GV2p07krlFJIA1J0A7zXFSfo62N9Ix0dxdIvSN3dn1R5tl+NSGNL3BoTaqnbTwuldo0XV0bB2b9Hw0UX2EUH71u0ffethQUqxAWFguMPeXuLjqc0rE2ps9Z4ZIn9WRSp8LjiPEcfKsulZIusNcWkEaheadp7PaCV4pBZo2Kny5jwPHzrGqz+lrde9sZGO5ZQPcsnyU/s1WFV+aMxvLV17DK1tbTtlGuh5Hf89yVjY8jLrWTXy6AizC47q8xv2HXRidCKyAsH1bu/8AVXHvRERu4y/WGFi9vqx3qi9lbaxCCyzyqL8BJILeQavRuzMbBtPAsi9lWTq3QcYza1vzB51Um0v/AOe8aGJgxELrfTN1kbW8bAi/sp05vWDI5LmMUn4WQtlbmDmFgYvbk7ZA8st7Xt1kjcPG9q1O19qTG/ppTx4ySHXw1rcHoH2oeMkH/Vk/wV9J0A7TNs0sA/5kh/gqM2kc032kwGKw7Oz1ft8Lq6EZn/pkEljmilBJJPJTqT4gfCt10mYW+1XJ45UsLHVQLsffepf0adEg2bI088olnKlRlBCIDa5F9WY2Av7e+svfzo3fGzx4nDziGaMAWZSyPY3FyCCO7npUwsJbZJ2ytbJtgKvMLDER6qX8QrXHnX22GhH1Iz+D3Xrq2p0J7Sdy18M3cEd0H4WSsSLoP2pc6QLfS/W8R5LeoX4OT/kP78U0/wDpxf8AGP34LG2iqrc5AFyuOA0NiAQOdjbWrT20D/QeGvxthvmtQ/ZnQRjWKjE4uNEHER9ZI1u4ZgoFXDjNhRS4b6O4Jjyqo1swygZWB5MLA3qZDGWam6V1UzZtBZVaYb5jx7LeRCnUVC5cCyqGOvv7r31HCp+/R3tVWYJPhJE1AL9ajFeHaCoQDbuNYUPRFjBxGE8psV/9dSzHDNEWSZHceCMPr6jD5xJFmPzDcR88CoLSpLvJuHicGnWShChNiYmdgndmzqDr31GqrEkZjdsldepKuOriEsRuD5jkeaVuNhbVWMsZD9XTxty9taelaXt22lp0KKmljqGgPGmnELuxmKaR2duJPu7gPCumlKyAALBSGtDQANEq6eivd/qMJ1rizz2b2Rj1B53LftCq03K3bOMxSoR6Ne1If1AeHtY6eZ7qv+NAAANANAByA5UzoYs9s+CpfSivAaKVh1zd9h9/JfVKUpoqIlKUoQunF4VZEZHGZXBVgeYIsRVAb27tNgsQ0bXKHtRt9pOXmOB/zr0LWk3t3YTGwGNtHGsb/Yb/AAngR/IVFqYetblqE8wXEzQzdr6Ha8ufh7Lz3SsnaOznglaKVcrobEfmO8HiDWNSMi2RXU2uDwHNNwVtN3d4ZcHMJYT4Mp9V1+yf58qvLdveeHGx54jqLZ0NsyHuI7u48DXnmsrZm1JMPIJIXKOOY5juI4EeBqVT1JiyOiRYvgsdcNtuTxv48j87l6VpUF3U6UIZ7JibQy8LnSNz4E+qfA++pwr34U5ZI14u0rm1TSTUr9iZtj79x3r6pSle1GSlKUISlKUISlK4JoQuvEYdXVkdQysCCp1BB4giqR363IbBPnjBbDueyeJQn6jfkedWvvFvjh8GvpWu/KNbFz5fVHiap3erfWbGt2zkiB7MSnQeLH6zePuApfWOj2bHVW7o3DWNl22C0Z1voe7nz0UepSlKV0NK+4YSzBVBLMQABxJOgAFfFWx0Zbj9WBisQvbI9Eh+op+uR9o8u4e3TdDEZXWCXYlXx0MJkdruHE/vVSTcfdYYLDhSB1r2aQ+PJQe5eHtuedSOlKfNaGiwXJZ5nzyGSQ3JzKUpSvS0pSlKEJSlKEKLb7bkpjo7rZZ0HYfkR9h+9fHl76pHH4CSGRo5VKOpsVP+tR416XqP72bnRY6Oz9mRR2JQNV8D9pfD3WqFU0wk7TdVZsGxx1Geqmzj9W/py8lQFK2m3925sHJknW1/Vcao471P5ca1dJ3NLTYro8UrJWh7DcHglSDYG/OKwlhG+aMf1b3ZfLmvkaj9Ky1xabtK8zU8U7diVoI5q4Nj9L2HfTEI0Ld47afDtD3VL9n7wYecehmjfwDLfzXiK84UvU1lc8fULqs1HRamebxOLfUfPqvT16Xrzbh9tTx/o5pU+7I4+RrMXfHGj/zU3/Uatwr27wlbuic1+zI3yP6r0PeujE46OMXkdEHezKo+JrzzNvLin9fEzEdxlkt7r1r5JSxuxJPeTc+81g143NWyPok//clHgL/cK79q9J2ChuFczN3Ri4/GbL7iagu3elfEzXWACBDzU5pPxnh5DzqEUqLJVyPy07k8pOj1HTnaI2j/ANvjRfUspYksSSdSSSST3knjXzSlRU/AAyCUrsw+GaRgsalmbQKoJJPgBVr7k9GQiImxgDSCxWLiqHvbkzeHAeNbooXSmwS7EMThoWbUhz3Def05rX9H3R0WK4nGL2dDHERx5h3Hd3Lz4nxtMUArmncUTY22C5dXV0tbL1kh7huA5JSlK2qClKUoQlKUoQlKUoQlKUoQsbaGzo50McyB0PFWHxHcfEVV28/RK6XfBHOvHqmIzj7rcG9hsfbVtUrTLCyQdpMKHEqiideJ2W8HQ+HwvMmIwzRsVkVlYcVYEEe0GuuvR21t3oMSuXERq/cSLMPYw1HkagW2OhwG5wk1v1JdR5OuvvFLZKJ7fpzV3o+k9NLlMNg+Y+fRVdSpBtHcLGw3zQMwH1o7OPb2dfeK0MkRU2YEHuIIPuNQ3Mc3UWVjhqYpheNwd3G6+aUpXlb0pSlqEJStns/dnEz/AKGCRh35SF/EbD41LNk9D872OIkSIdy9t/hZR7zW1kL36BL6jE6Wn/iSActT5DNQCpTu30eYnFkMV6qL+0cEXH6icW9ug8atLYW4GEwtisedx/WSWY37wPVXyFSMCp8VDveVVK7pSTdtK23M/YfPktHu3udBgl9Et3PrSNYufC/1R4D41vaUpg1oaLBU2WV8zy+Qkk8UpSlelrSlKUISlKUISlKUISlKUISlKUISlKUISlKUISujEYJJBaRFcdzKG+dc0oWQSMwtXNuZg29bCw+SBf3bVjHo9wH/AKZPfJ/ipSvHVsO4KS2sqG6SOHiV2xbi4FeGGj8wW/eJrY4XYsEf6OGJPuog+QpSshjRoF4fUSv+t5PeSs2lKV6WhKUpQhKUpQhKUpQhKUpQhKUpQhf/2Q=="/>
          <p:cNvSpPr>
            <a:spLocks noChangeAspect="1" noChangeArrowheads="1"/>
          </p:cNvSpPr>
          <p:nvPr/>
        </p:nvSpPr>
        <p:spPr bwMode="auto">
          <a:xfrm>
            <a:off x="1587500" y="-1050925"/>
            <a:ext cx="2076450"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6" name="AutoShape 6" descr="data:image/jpeg;base64,/9j/4AAQSkZJRgABAQAAAQABAAD/2wCEAAkGBhQSERUUEBQWFRQVGRgYGBUWFxIXFxUVFxYVFxgVFxUXHCYeGBkjGxQUHy8gIygpLCwsFx4xNjAqNyYrLCkBCQoKDgwOGg8PGioiHyQsLSwsNSwtLCwqLSwsLDEvLCwsLCwsLCwsKi8sLCwsLy0sLCwsLCwsLCwsLCosKi8tLP/AABEIAOcA2gMBIgACEQEDEQH/xAAcAAEAAgIDAQAAAAAAAAAAAAAABgcEBQEDCAL/xABNEAACAQIDBAYGBgYHBQkBAAABAgMAEQQSIQUGMUEHEyJRYYEjMnGRobEUQlJyksEzYoKywtEVQ1Oi0uHwJDVzg5MXJTREVGOj0/EI/8QAGwEAAgIDAQAAAAAAAAAAAAAAAAUEBgEDBwL/xAA6EQABAwIDBAkCBAUFAQAAAAABAAIDBBEFITESQVFhBhMicYGRobHRMsEUQuHwM1JyovEjQ1Ni4hX/2gAMAwEAAhEDEQA/ALxpSlCEpSlCEpSlCEpSuCaELmuL1EtvdJeFw11VuukH1Y7EA/rPwHlc1X+2OlLFzXEZEK9yDtebnX3WqNJUxsyvfuTqjwOsqu0G7I4uy9NfRXRicYkYzSOqDvZgo95rQYzpFwMfGcMe5Az/ABAt8aorEYp5DmkZnbvYlj7zXVeobq8/lCskPROMfxZCe4W97q5J+mDCD1Umb9lAPi1Y/wD2y4f+wm98f86qOlajWSpg3o1QjUE+KuCLpjwp9aKYeUZ/irY4XpSwL8ZGT76P81uKo6lZFbIOC1v6L0TtNoePyCvSGA29h5/0M0b+CspP4eNZ168xBrVvdk784zD2yTMyj6knbX2drUeRFb2V4/MEpqOijwLwyA8iLeov7L0DSq62F0vxPZcWhiP20uyea+svxqe4LHxzKHidXQ8GUgj4c6nMlZJ9JVYqqCopDaZhHt56LIpSlbFCSlKUISlKUISlKUISlKUISlKUISlKgu/PSMuFzQ4azz8CeKxe37TeHLn3V4fI1gu5SaWklqpBFELn25nkt/vLvdBgkvK13I7Ma2Lt5ch4mqg3l3+xGMJUnq4v7JCbEfrNxb5eFaDF4t5XLyMXdjcsxuSa6aTzVTpMhkF0fDcBgowHv7T+J0HcPvr3JSlKiKwpSlbHAbuYmb9DBI47wrZfxHSshpOi1ySsjF3kAczZa6lS3D9FuPbjGqfekT+G9Za9EGM5tCP23/wVtFPIfylQHYvRNNjK3zUHpUzm6JscvARN92T/ABAVqMbuRjYr58NJYc1Ace9CawYZBq0rZHiVJIbNlb5haOlfUkZU2III5HQjyr5rUpwN0rP2Rt2bCvnw8jIeYHqt4Mp0NYFKyCQbheXxtkaWvFweKuXdPpPixFo8TaGXkb+jc+BPqnwPvqcg15hqd7k9JL4ciLFEvDwDcXi/Nk8OI5d1M4Ky/Zk81R8V6N7IMtJ4t+Pjy4K5KV14fEK6h0YMrC4YG4IPMGuymSpRFsilKUoWEpSlCEpSlCEpSoj0g75DBxZIj6eQHL+ovAyH5Dx9leHvDG7RUimp5KmURRi5K1fSJ0gdRfD4U+lPruP6sH6o/X+Xt4VGzXNzxNcu5YksSSTck6kk8STXzSKaZ0rrldXw3DoqCLYZrvPE/HAJSlbTdvYLYydYUZUJuSzHgBxsOLHwFamtLjYKdLK2Jhe82AzK10MDOwVAWY6BVBJJ7gBxqe7v9Ek0lmxbdSp+oLNIfbyX4nwqw92t0MPgltEt3I7UrWLt5/VHgPjW7tTWKiAzfmqFiHSaSQllKNkcTqe7h6nuWi2RuPhMNbq4VLD679tve3DyAregVzSpzWhosAqpLNJK7akcSeZulKUr0tSUpShCwNpbDgxAtPEkn3lFx7G4jyNQfbvQ/G12wchQ/YkuyHwDesPO9WPStT4mP+oKdS4hU0pvE8jlu8tF5w2xsCfCvkxEZQ8jxVvFWGhrX16Wx+z45kMcyK6HirC49vgfEVU2+XRk8F5cJeSIasnF4x3j7a/EePGlk1GWZtzCvOGdI46giOfsu9D8fvNQKlKVBVqUu3F36bBOI5Lth2Oo4mMn66/mOft43bh8QrqGQhlYAhhqCDwINeZKn3Rpvt1DjDTt6Jz2GP8AVuTw+6fgfaaYUtTsnYdoqdj+DCVpqYB2h9Q48+/371cNK4Brmmy5+lKUoQlKUoQsHbe1kw0DzSeqgvbmx4BR4k2Fee9sbWfEzPNKbs5v4AclHgBpUx6WN5etmGGQ9iHV/GUjh+yDb2k1AaT1k207ZGgXSOjmGiCHr3jtP9G7vPXySlKWqCrSldkE7IwZCVZSCGBsQRwINddKFggEWKu7cbfxcXHkmIWdQLjgJBwzr+Y5eypckwPCvMisRwJB7wSD5EVO+hCVlxGIjkeR7orRl3ZlChrMtidDquvcKb01Tt9l2vuuc45gv4UmeEdg6j+X9PZXHSlcVPVVS9C1VD0p7fxEGPSOIkq8Qa1m0sxFgQ2ouCTcDjUMk3rxiSJ6wzMq3GYGzELp2uOvhrWsyNB2Tqt7YHuZtgZL0lSuuBSFAJuQACTxJA4muyti0JSlKEJXBFc0oQqz6QujwENicIva1MkSj1u90Hf3jnxGvGrK9PEVUnSduV1ROKgW0bH0igaIx+uB9knj3H20sq6b87fFXjo/jRJFLOf6T9j9vJV5SlKWK8q6OjLev6TD1MpvNCALni8fAN4kaA+R51N6847v7ZbC4iOZOKnUfaU+sp9ov8K9D4HGLLGskZurqGU+BFxTqkm6xtjqFzDpBh34SfbYOy/PuO8fcfou+lKVMVdStZvJtgYXDSzH6i9kd7nRR7yK2dVh0ybY/RYZT/7r/FUH7591appOrYXJhhtL+LqmRbic+4ZlVlNMXYsxuzEkk8yTcn3mvilKry7AAALBKu7drcSFdn9VMoYzAPI3MMRdcp5ZQdPPvqmsELXYpmUA+AuRYa8NOOtegN1MT1mBwz/ahjP9wU1o4Oz1jhrkqJ0lxNwlbTRG2zYm3Hd5a/4VH707ryYGbJJqp1SS2jr+RHMf5Vpq9G7f2DHi4TFMLg6gj1kbkynv/wDyqG3j3dlwcxilHirj1XX7Q/Mcqi1NOYzcaJzguMtrWdXJlIPXmPuFq6ydnbRkgkWSFirqbgj5HvB7qxqVEBtmFYXNDwWuFwVfu5298eOiuLLKtusj7j9pe9T8OFSE15t2TtaTDSrLC2V19xHNSOYPdV7bq70x46HOmjiweO+qN+ankadU1T1g2Xa+65njeDGid1sWcZ/t5d3A+HfXnSBDJJtUsI3KRxRrmCswvcseAP21qKbdw7tbIjnLfXI9gV7QHDwq0N8JZhJfDFwM3bIygB0ClFZiRZbZz3G2tRvApiZZAzSZlDtnVQ+RQL3UkAJc3bQXt4V7dTsdJt2N+8W9lAjqnsp+r2m2PI397K2sLLnRWH1gD7wD+ddtYuzHvDGf1F+QrKqSlaUpShCUpShCVgbehDYadXNlMUgJsDYZDrY6G3Gs+o90gYzqtmYthx6l1HtcZB+9WCsi4OS8+YN2aJHdSudbi4IzC5GYd4uDXbWwx87DD4aJ8oSOMCIhbl81i2Z76a3sPDxrX0ini2HXGhzC6vg1f+Mpg531NyPeN/iEq2+iHb2eF8Mx1i7SfcY6jyb96qkrd7l7Y+jY2KQns5sj/cfsn3XB8qxTybEgK9YzR/iqR7BqMx3j508V6EpXArmn65KuDXn7fjafX4+dwbgNkX7qdn42J86vjamM6qGSQ/URm/CpP5V5rdySSeJ1PtNLq92Qarn0TgvJJMdwAHjmfYLilK7MNFmdV7yBSpXx7gxpcdyz5YVSAEorMRftGTnw0VgOFquToynz7LwxtbssLC9hldxpck20qotsnsEeHL/XhVo9EL32VD4NKP8A5W0+NOaSR7m7JOQ0XI8SAdIZbZuNyppUE6VcP1kUMYyBmd8pcqgzdW+UZzwGbKT7KndU/wBOcmbEYCLKTbrXJtoBeMfkdaky22DdRaUubM0sNjfVQvamzWglaNyptwZSGVhyZWHEViVOMZs1ZsOinRhqDYXF78dfV4X9lQqWIqxB4iqtFMJb2yXWaKr69tnfUNflfFbDYe3JcJMssJsRoQeDrzVhzFa+lSASDcKXJG2RpY8XB1UrG9+InnmcOyRmTOiWiOW4sNSpvbUXrq2lvBiYYz1U72JNwwjI14/VqPYXElGzD3d47qzdsYkSRZl8/wDOpbauYvGaplbgkFOxxDbjcd6u3cLHGbZ2GcnMSli1rBipKkgd2lSCoZ0RYnNsuFSCDGZEN+8Ox08mFTJmtqadA3VGcLFc0rDk2xAvrSxj9tf518Db+H/t4/xr/OsgXWLrPpWIu14TwmjP7afzrtGNT7a/iWiyF3VCOl6Q/wBH9UDrNJGnlcsf3am9Vp0vbRAfCx9xeQjyCr/FWmZ2zGTyWyNu08BYm2sHF/RyxR5PpJWMAjitmBJJHqnLcd9qrmWEqSrcRoasXCYLMovxsPlUP3nwPVy35MPiP9Cqq3EDUybJAFgr3gI/DSdVfJ1z4/4WnpSlSVcl6H3S2n9IwcEhNyUAY/rL2W+KmtxUB6HsdmwjxnjHIbfdcA/MNU+qwwu2mArjmIwdRVSRjcTbu3eijnSHiMmzsQe9Qv43VfzqgzV29LEttnsPtSRj4lv4apKllcf9QDkrx0VZakc7i4+wSu/ByZXBte1/lXRWZsxSWNhfT8xUJuqeYk7ZpXnlbzyXO08aSvA8KsfoP2yjYV8OT6SJ2fKeJje3aHsa4PtHfUBxOGfmo/z9vvrE2Btc4DHRTg2UMBJ3GJjZwfLtDxUUypXhpsuZ1cZc269Js1tTVDb47RbaW0GeJgIsOOqQizZ+2S7aHgfkKsnpS2yYdlyvG1mkyIjD9dhr+HMarTdbDWhUsdT3938tfjWcRqepjy3r1hdL1jjIdAstuty5Q2nfUR2jA6SFi1xbUW48OGvGrIxOEsosOPEAE6aDnz1+dRbbuzSo0HKw93D2VW6OobtZgZq2wPL8mOsd3eo9HIGFwbivqu/cjYf0jES4bMFkdGkiuT60drqeVmDHxBS/fXzi8I8TskilXU2ZTxBFNpYizPcU6oa9tTdhye3Ufccl1UJ0I76UrUDbNT5I2yNLHC4KtLoS2yDh5cM59JHIza80YLY+8H3VO94sYkeGkMnBgUA+0z9kL53qgt3tsNhMTHOnFNGH2oz6yefzAq3t8NoR4jAxSwsGRpoSD+1wPcRwtTymnEo5rleM4W+gkJGbDofsefuuvZuBw8UQEqrmjW+UAEgAZtbDXQXNRHdWfZ4k9PHJnZja65kuTfSw4a8bWrebab/bhGVLrLG6sqsqsVaJkshYgZuPPW47q7cNszDxyB0YL1UJBgmTq5WdEdg9rAO3qi63HZ40zhlEbSDfPgbKuPj2yDwXTtLEbLNxMoGmgKNf3p499Q6c4JXDQmQEMrZDfK4UhivfY2IqUZExYV5YxZo1NuFvSMNCOHPhUN2thBHPCi8ARx48TxNNIGh1xc+eShyEtIOSvvAY1ZokljN0kUMp8GFx86pDezHtjtpMYwTGhyKeWVed/E5j51YuycSY9hIy6EYbQ9xIsD8ahm7+GAceAqnYvN1ERA7lY8PZtvuVvsGLLY1G9+MP6NWHJvmD/KpcbCtFveAcLJ4ZT/eFUWleRO0c1aKR9p2HmFXVKUqzq9qx+hjE2mxCfaRG/CxH8dWxVMdEElscw74W+DIauendGbxBcv6Rs2a9x4gH0t9lCOl3/wAAP+KnyeqXq7+lWK+znP2XjP8Aey/xVSFQa4f6ngrR0XdeiI4OPsEre7rAXk77D5mtFW02DjRGzXBN15W5EHW9RGRukdsNFyU0xdwZRyOdoLe4W6xa6H/XzqKbajFqkM+19L5CB4n87WrRbWcEX4X143v7DzFMW0NRD2nty8D7LnBrYJey12fiPdWPvls2bE7CwaxKZJLYdiqi5IEZuR42/OsDYm7uJSJM2HkFrGxUX+fHxNb/AHpuuxMPlyghcN61gvBfWJOg/nUR2Ruok0YmeRlTMQRm43ZtVJOiBQOOvO9YrKYVFmlSKCcQwkuNgT/Lf7hSrGbKmJXNGwGlu+5B042rT7f3dxLPfqyb6KAVGludzxro29sDBo8WRuyxGYifNdTwYHNa3D36V1bxbqYZpVjhlCvbtXfMFst1uoN9bcLi4ItS+PCWxm4J8/0UqHEI2OBDv7f/AGsPcTdfExbXw7TRsiostzmjNzkawspJtqK6+kFC21J11uctrga9kW1HK3fWT0cqqbUhRABZcRe9i9iq5bsBquhrdb27nSYjHMFygSHNn4lI1AFsvO7FjT2CnbMwxvds2S2fEJaSqFRENonwyPnkq3ZSDY6GuKmW8e4s8ar1ccbKi2zx5g72sLurEgvzNu+ocykGx0I5UqqaYwOte43FdEwrFY8Ri22izh9Q4H7jgVxWz2Vtx4h1ZJMJdHZeOqEHMvcbaePkK1lKjseWHaap9TTR1MZilFwVZ23Io8Vi4nMTYnDWB9Ce0zsosoGmgyqSLjn3VvNu4tki6qCGJo1UnJKzdaqgEsVjltewubgnhwNVfuzvC2GlGZnELZlcKTmAdSpdDxDC99O6rFkwXX4STrMVHicKULJI9xNG6rdCDa+bMNQSOJFtbVYoKhszRbUblyjFMLkw+UtObTof3vWDj0nywzYdPRvEpPNM2b1fDgDfTiajm8Gx5RJBLKuQMRpx1JOg76mGw2xDxQPg50JSJVfDnwYkmzaE9q1+zwGtajffacryRxyKEIaLQfVJMgNgfYDzpxSyuD9nLf3qvTRi21n9lv8ADf7gT/gJ8xWi3fwRvnawB9Uc3sbEgclvpmPlepBs2LNsKJeAMMYJ7hmW591Ng7PDXlbg3qJpYIugNu4WsOVhfnVdxGDr37Nr579PFOKWXq2k33KKbwY2VJLPNLGpf0YhRbZDbLm4a+tfU8OVfOPmZ8DMZ2BN/RtazMlwBm0FyTfW3KpXtPZMUpHWRMQG0B6uwbvF24H7PPurUb4xIuBkspvdAGOXUlxwINuCnyNZnhHVW2W5cuHBbcOJ/GRWJzcN/NVfSlKSLsamvRJ/vD/lP81q6qpvoeivjXP2YW+LoKuSnVF/CXMukxvXH+kLQb+YbPs7EDuTN+Ah/wCGvP8AXpnF4cSRsjcHUqfYwIPzrzViISjsrcVJU+0Gx+VRq9uYKc9E5bxyRcCD55fZddbPdvE5MQpzBQ2ZSxF7XBt8bVrK+o5mUhkYqw1DKSGU8iCOBFQY3bLgVa6uLroHx8QR6KxsVtl1aKOV+pMvqqwsSpv6Rlb1VFvrWvbQG1RTe36M+uGYnsM2cLljkZWtmANiG9blZreFZ2GV8TPjGwY6yWOIogzXZmZMpa7HViA/ma6dqYAx4BFlhEUi5s13BchUcAsovlF2Nh4tprVtawM0PD1XFZHl5sQBr6Ke7zD/ALki52jwxtpx9F36X1NRKfE4aSBFkPVlgySLq0jobr2soIFxbjqLctKmW3YA2w41PDqcP8BGefsqF7TGBwQhXEYdZGkWR7qyRALEATmMjgMxvoAdSLWvSx5cJLMGaZQCHqgZS7U6W5cVrd5p41l9Y6FAw1W1gwsoHZC2Iy8j7wvGPMGaCUuQGW3bzlWRcpyX0ZolctlJ1IvxrK3m2lg2ZCsU6D6MuJYMbegJ0jILE5ieRuNRravjbO3cHIysMC7iOCOeUs6AiOQBlGXMASA1yBxrZI92ybDPJaohHtdsm2emq225mLSTbEXVgBVinAylSluzbJbgNb69/fUq3z3jGHdkhX07AEuctggUk6nuA4eNR3cvCQrtWNoEVA2HdhYEXVghBt7CKy9+cKsm0VUuIwYtWNzwzEaXHcOBvwrXG4lptxUjZj60bWYDb/sfqthsrepWjK4tlD5iq3Fs9jYnmNDfvtzvzgu95ikfNCvaU5XcaK55Eqdb6HtcDbvBrHknUB83aUFLAKR2Fa+Zcx4tewBY3Mh4k3rpwkr5ikQLGNszdiTLGIySWfsdkLcnLqSzLyrw4da3ZKZw7OHy9e02dwOVweW/PK3jotPSttiNhuEZ3yqwWOQRZs7mOV8ivdVsCWK6Xubk6cBqaVSxOjNnK+0NfDWs24je2qVJN3d7zBFJBKpeGQGwBsyOQbMDzW/Ef6MbpWI5HRuDmr3V0kVXEYpRcH05jmrg2IkX0aFZYx1ssNg0B9K0ZsxJFhrdORPCo3vLKGxQAkMgHV6sGVmYLIVBB4G+hBHu4HSbt7YGeNJZWiy6RzjXqrm+Ui/qEk68rniCRWXvftFGxpyv1gvCesA0kMaEO4tyJPLSrXh8gqCS3WxvyXIcWoJMOk2JBcXyO4j54hWBsr/ccf8AwV+daHbKxmVl66IRmD6M6ZmzrEMjM2l9QesFrAjjet5sPXYkA+1HGv4nAHxIqD7YiYM0ygMjDLJzCOVsQ1joG9ZTwNyORqFUvMbzZeqSFk3ZcbcPhdM0SrlYzxu4mjlMjdYUBaKNJTJE0RDAhDlsVYdkgi5rA3jiiCRiEx/pcU5CBh2ZJQY73UcFGXwtaurF4nMqgsL35qtwMiKShzC3ZjXj5c6wtp41pXuzZiL62txZnPM82NQJqglhCsuFYW0VbHZ5Z68Blu4rEpSlLF0JWZ0L4Xt4iTuCKPMsT8lq06hHRJgcmBznjK7N5LZB8VapvT6mbsxBclxuXra6UjcbeQt9lwaojpH2Z1O0JbDsyWlH7frf3g1XxVedMGxs8MeIUaxHK33H4Hya34q8VbNqO/DNSej1V1FaAdHdn49cvFVHSlKSLqKmuxzNNgAuDyho2ZZhdUdoyLx5W0Fr3vrc5fKotvLgHh/SZVYgjIjZuI1LEcTp8a42ftR4STGbZhY/z9orW7ZmZzdjc9/vp7TzsMQJPaGQGfnwXLcboJIKt2yOw7tXy8R5+lleW1YwdhprYDDwnj3KhtexqD7Znw00UM8/XoTLLgR1bQ+qzMskh6xGAXsnhqOVTzH3bYyZQSTh4soHEnq1IA8dKheHwEGSLrYcWOrlaYRskjRiR82fs2PZJZja4rDnBslzwSxjHPis0XzPsFosXhMJiRG8a4iOKWNYAz4jDI00EJsG6pg0pBZLXXiRwFdE2IwOJaJsOs7NiykJw3XxJZMOoRBJZSVjIQfWueNZ+18BBH1IgXESLDfqlkEtoeszZsloczWvcZmNieFZSYXDxfRlhixJXDK4jOWQgGUHrDbKLtqQDpasulbnn+/3ZDaeX+VZ/R3tA4jaMc2TIrwyFUDFrKGCrchQvJrDXS1bTpC2U0mJMgydiJnIfP2sgvlAX1sxsLG3HnwrV9HMeXaSqsTxxRwMiCS4b1k4XNzz18a2++m1l+m9RmhF1ysZywRA2Rw1hbPqvDMPE16gbtggC+axNI+B4IdY21usLGboxJ2kXPiIoZJliklJDyEmONiHYIBdXc2tckDQaVjf0kArwxS/SsXJHDEYz6eOMsc0/ZjAiWJdBbQHJa5rbJu7hXitNNHimIUZpDCVUKWIWNE9RRnJ4k95NdcMCLGghyKFY6IQpANtQFNvq8weNSQwk2UIuAF1hT4SeSV5JY1hhZ4myOR1ipAoVFCR3VQWJbjcZQLV0b97oIkCYyDQNlEifrNwdfbzHn31stsbdQpZ3RLW9aVSTYnihUeHK/dW23tnDbJhdDcE4cg94JHfXien2m2cplBiMlHL1sR7xxHAqmaVv9s7CJLyQjRQGZRxAN7so5gc7cL91aCq/LE6N2yV1mhroq2ESxHv4g8CldyTm6k65eHhXTStlLUvppBIz/K84jh8NfCYZRluO8HiFb+De278JGh6uLXuPWrrWh2LtBJZWdGWOYgh0bsq/L0bnshCTmMbAdomxI4a/Y2+X+xNg5uWTqm8BIrFG+Nj5d1YGxoLzP7D+8Kl1tS18JkC5ucOlpKjqZPA7iOKku1tkR5esmw0fZuSwjsLC/NDl4VXcz3YkAC5JsOA8BUj3nxWVRGOLat93kPM/KozSaKQyMub+Jur1g1KY2GV2p07krlFJIA1J0A7zXFSfo62N9Ix0dxdIvSN3dn1R5tl+NSGNL3BoTaqnbTwuldo0XV0bB2b9Hw0UX2EUH71u0ffethQUqxAWFguMPeXuLjqc0rE2ps9Z4ZIn9WRSp8LjiPEcfKsulZIusNcWkEaheadp7PaCV4pBZo2Kny5jwPHzrGqz+lrde9sZGO5ZQPcsnyU/s1WFV+aMxvLV17DK1tbTtlGuh5Hf89yVjY8jLrWTXy6AizC47q8xv2HXRidCKyAsH1bu/8AVXHvRERu4y/WGFi9vqx3qi9lbaxCCyzyqL8BJILeQavRuzMbBtPAsi9lWTq3QcYza1vzB51Um0v/AOe8aGJgxELrfTN1kbW8bAi/sp05vWDI5LmMUn4WQtlbmDmFgYvbk7ZA8st7Xt1kjcPG9q1O19qTG/ppTx4ySHXw1rcHoH2oeMkH/Vk/wV9J0A7TNs0sA/5kh/gqM2kc032kwGKw7Oz1ft8Lq6EZn/pkEljmilBJJPJTqT4gfCt10mYW+1XJ45UsLHVQLsffepf0adEg2bI088olnKlRlBCIDa5F9WY2Av7e+svfzo3fGzx4nDziGaMAWZSyPY3FyCCO7npUwsJbZJ2ytbJtgKvMLDER6qX8QrXHnX22GhH1Iz+D3Xrq2p0J7Sdy18M3cEd0H4WSsSLoP2pc6QLfS/W8R5LeoX4OT/kP78U0/wDpxf8AGP34LG2iqrc5AFyuOA0NiAQOdjbWrT20D/QeGvxthvmtQ/ZnQRjWKjE4uNEHER9ZI1u4ZgoFXDjNhRS4b6O4Jjyqo1swygZWB5MLA3qZDGWam6V1UzZtBZVaYb5jx7LeRCnUVC5cCyqGOvv7r31HCp+/R3tVWYJPhJE1AL9ajFeHaCoQDbuNYUPRFjBxGE8psV/9dSzHDNEWSZHceCMPr6jD5xJFmPzDcR88CoLSpLvJuHicGnWShChNiYmdgndmzqDr31GqrEkZjdsldepKuOriEsRuD5jkeaVuNhbVWMsZD9XTxty9taelaXt22lp0KKmljqGgPGmnELuxmKaR2duJPu7gPCumlKyAALBSGtDQANEq6eivd/qMJ1rizz2b2Rj1B53LftCq03K3bOMxSoR6Ne1If1AeHtY6eZ7qv+NAAANANAByA5UzoYs9s+CpfSivAaKVh1zd9h9/JfVKUpoqIlKUoQunF4VZEZHGZXBVgeYIsRVAb27tNgsQ0bXKHtRt9pOXmOB/zr0LWk3t3YTGwGNtHGsb/Yb/AAngR/IVFqYetblqE8wXEzQzdr6Ha8ufh7Lz3SsnaOznglaKVcrobEfmO8HiDWNSMi2RXU2uDwHNNwVtN3d4ZcHMJYT4Mp9V1+yf58qvLdveeHGx54jqLZ0NsyHuI7u48DXnmsrZm1JMPIJIXKOOY5juI4EeBqVT1JiyOiRYvgsdcNtuTxv48j87l6VpUF3U6UIZ7JibQy8LnSNz4E+qfA++pwr34U5ZI14u0rm1TSTUr9iZtj79x3r6pSle1GSlKUISlKUISlK4JoQuvEYdXVkdQysCCp1BB4giqR363IbBPnjBbDueyeJQn6jfkedWvvFvjh8GvpWu/KNbFz5fVHiap3erfWbGt2zkiB7MSnQeLH6zePuApfWOj2bHVW7o3DWNl22C0Z1voe7nz0UepSlKV0NK+4YSzBVBLMQABxJOgAFfFWx0Zbj9WBisQvbI9Eh+op+uR9o8u4e3TdDEZXWCXYlXx0MJkdruHE/vVSTcfdYYLDhSB1r2aQ+PJQe5eHtuedSOlKfNaGiwXJZ5nzyGSQ3JzKUpSvS0pSlKEJSlKEKLb7bkpjo7rZZ0HYfkR9h+9fHl76pHH4CSGRo5VKOpsVP+tR416XqP72bnRY6Oz9mRR2JQNV8D9pfD3WqFU0wk7TdVZsGxx1Geqmzj9W/py8lQFK2m3925sHJknW1/Vcao471P5ca1dJ3NLTYro8UrJWh7DcHglSDYG/OKwlhG+aMf1b3ZfLmvkaj9Ky1xabtK8zU8U7diVoI5q4Nj9L2HfTEI0Ld47afDtD3VL9n7wYecehmjfwDLfzXiK84UvU1lc8fULqs1HRamebxOLfUfPqvT16Xrzbh9tTx/o5pU+7I4+RrMXfHGj/zU3/Uatwr27wlbuic1+zI3yP6r0PeujE46OMXkdEHezKo+JrzzNvLin9fEzEdxlkt7r1r5JSxuxJPeTc+81g143NWyPok//clHgL/cK79q9J2ChuFczN3Ri4/GbL7iagu3elfEzXWACBDzU5pPxnh5DzqEUqLJVyPy07k8pOj1HTnaI2j/ANvjRfUspYksSSdSSSST3knjXzSlRU/AAyCUrsw+GaRgsalmbQKoJJPgBVr7k9GQiImxgDSCxWLiqHvbkzeHAeNbooXSmwS7EMThoWbUhz3Def05rX9H3R0WK4nGL2dDHERx5h3Hd3Lz4nxtMUArmncUTY22C5dXV0tbL1kh7huA5JSlK2qClKUoQlKUoQlKUoQlKUoQsbaGzo50McyB0PFWHxHcfEVV28/RK6XfBHOvHqmIzj7rcG9hsfbVtUrTLCyQdpMKHEqiideJ2W8HQ+HwvMmIwzRsVkVlYcVYEEe0GuuvR21t3oMSuXERq/cSLMPYw1HkagW2OhwG5wk1v1JdR5OuvvFLZKJ7fpzV3o+k9NLlMNg+Y+fRVdSpBtHcLGw3zQMwH1o7OPb2dfeK0MkRU2YEHuIIPuNQ3Mc3UWVjhqYpheNwd3G6+aUpXlb0pSlqEJStns/dnEz/AKGCRh35SF/EbD41LNk9D872OIkSIdy9t/hZR7zW1kL36BL6jE6Wn/iSActT5DNQCpTu30eYnFkMV6qL+0cEXH6icW9ug8atLYW4GEwtisedx/WSWY37wPVXyFSMCp8VDveVVK7pSTdtK23M/YfPktHu3udBgl9Et3PrSNYufC/1R4D41vaUpg1oaLBU2WV8zy+Qkk8UpSlelrSlKUISlKUISlKUISlKUISlKUISlKUISlKUISujEYJJBaRFcdzKG+dc0oWQSMwtXNuZg29bCw+SBf3bVjHo9wH/AKZPfJ/ipSvHVsO4KS2sqG6SOHiV2xbi4FeGGj8wW/eJrY4XYsEf6OGJPuog+QpSshjRoF4fUSv+t5PeSs2lKV6WhKUpQhKUpQhKUpQhKUpQhKUpQhf/2Q=="/>
          <p:cNvSpPr>
            <a:spLocks noChangeAspect="1" noChangeArrowheads="1"/>
          </p:cNvSpPr>
          <p:nvPr/>
        </p:nvSpPr>
        <p:spPr bwMode="auto">
          <a:xfrm>
            <a:off x="1587500" y="-1050925"/>
            <a:ext cx="2076450"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088" name="Picture 8" descr="http://www.dailyfork.com/No-Light-Beers.jpg"/>
          <p:cNvPicPr>
            <a:picLocks noChangeAspect="1" noChangeArrowheads="1"/>
          </p:cNvPicPr>
          <p:nvPr/>
        </p:nvPicPr>
        <p:blipFill>
          <a:blip r:embed="rId3" cstate="print"/>
          <a:srcRect/>
          <a:stretch>
            <a:fillRect/>
          </a:stretch>
        </p:blipFill>
        <p:spPr bwMode="auto">
          <a:xfrm>
            <a:off x="10434637" y="1373187"/>
            <a:ext cx="1447800" cy="1534495"/>
          </a:xfrm>
          <a:prstGeom prst="rect">
            <a:avLst/>
          </a:prstGeom>
          <a:noFill/>
        </p:spPr>
      </p:pic>
      <p:pic>
        <p:nvPicPr>
          <p:cNvPr id="46089" name="Picture 9"/>
          <p:cNvPicPr>
            <a:picLocks noChangeAspect="1" noChangeArrowheads="1"/>
          </p:cNvPicPr>
          <p:nvPr/>
        </p:nvPicPr>
        <p:blipFill>
          <a:blip r:embed="rId4" cstate="print"/>
          <a:srcRect/>
          <a:stretch>
            <a:fillRect/>
          </a:stretch>
        </p:blipFill>
        <p:spPr bwMode="auto">
          <a:xfrm>
            <a:off x="9144000" y="3229698"/>
            <a:ext cx="2738437" cy="1505909"/>
          </a:xfrm>
          <a:prstGeom prst="rect">
            <a:avLst/>
          </a:prstGeom>
          <a:noFill/>
          <a:ln w="9525">
            <a:noFill/>
            <a:miter lim="800000"/>
            <a:headEnd/>
            <a:tailEnd/>
          </a:ln>
        </p:spPr>
      </p:pic>
      <p:pic>
        <p:nvPicPr>
          <p:cNvPr id="46091" name="Picture 11" descr="http://childhoodobesitynews.com/wp-content/uploads/2012/02/No-Cheeseburger.jpg"/>
          <p:cNvPicPr>
            <a:picLocks noChangeAspect="1" noChangeArrowheads="1"/>
          </p:cNvPicPr>
          <p:nvPr/>
        </p:nvPicPr>
        <p:blipFill>
          <a:blip r:embed="rId5" cstate="print"/>
          <a:srcRect/>
          <a:stretch>
            <a:fillRect/>
          </a:stretch>
        </p:blipFill>
        <p:spPr bwMode="auto">
          <a:xfrm>
            <a:off x="10510837" y="5169568"/>
            <a:ext cx="1371600" cy="1230406"/>
          </a:xfrm>
          <a:prstGeom prst="rect">
            <a:avLst/>
          </a:prstGeom>
          <a:noFill/>
        </p:spPr>
      </p:pic>
      <p:cxnSp>
        <p:nvCxnSpPr>
          <p:cNvPr id="11" name="Straight Connector 10"/>
          <p:cNvCxnSpPr/>
          <p:nvPr/>
        </p:nvCxnSpPr>
        <p:spPr>
          <a:xfrm flipV="1">
            <a:off x="0" y="1242019"/>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5267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6"/>
          <p:cNvSpPr>
            <a:spLocks noGrp="1" noChangeArrowheads="1"/>
          </p:cNvSpPr>
          <p:nvPr>
            <p:ph type="title"/>
          </p:nvPr>
        </p:nvSpPr>
        <p:spPr>
          <a:xfrm>
            <a:off x="155223" y="529336"/>
            <a:ext cx="9404723" cy="1400530"/>
          </a:xfrm>
        </p:spPr>
        <p:txBody>
          <a:bodyPr/>
          <a:lstStyle/>
          <a:p>
            <a:pPr eaLnBrk="1" hangingPunct="1"/>
            <a:r>
              <a:rPr lang="en-AU" dirty="0" smtClean="0">
                <a:solidFill>
                  <a:srgbClr val="FFFF00"/>
                </a:solidFill>
              </a:rPr>
              <a:t>Personal Factors</a:t>
            </a:r>
          </a:p>
        </p:txBody>
      </p:sp>
      <p:sp>
        <p:nvSpPr>
          <p:cNvPr id="11267" name="Rectangle 17"/>
          <p:cNvSpPr>
            <a:spLocks noGrp="1" noChangeArrowheads="1"/>
          </p:cNvSpPr>
          <p:nvPr>
            <p:ph idx="1"/>
          </p:nvPr>
        </p:nvSpPr>
        <p:spPr>
          <a:xfrm>
            <a:off x="363352" y="3017523"/>
            <a:ext cx="6934200" cy="3154478"/>
          </a:xfrm>
        </p:spPr>
        <p:txBody>
          <a:bodyPr/>
          <a:lstStyle/>
          <a:p>
            <a:pPr>
              <a:spcAft>
                <a:spcPts val="600"/>
              </a:spcAft>
            </a:pPr>
            <a:r>
              <a:rPr lang="en-AU" dirty="0" smtClean="0">
                <a:solidFill>
                  <a:srgbClr val="FFFF00"/>
                </a:solidFill>
              </a:rPr>
              <a:t>Age, weight and physical condition</a:t>
            </a:r>
          </a:p>
          <a:p>
            <a:r>
              <a:rPr lang="en-AU" dirty="0" smtClean="0">
                <a:solidFill>
                  <a:srgbClr val="FFFF00"/>
                </a:solidFill>
                <a:latin typeface="+mn-lt"/>
              </a:rPr>
              <a:t>Medical conditions such as diabetes, </a:t>
            </a:r>
            <a:r>
              <a:rPr lang="en-US" dirty="0" smtClean="0">
                <a:solidFill>
                  <a:srgbClr val="FFFF00"/>
                </a:solidFill>
                <a:latin typeface="+mn-lt"/>
              </a:rPr>
              <a:t>hypertension </a:t>
            </a:r>
            <a:r>
              <a:rPr lang="en-AU" dirty="0" smtClean="0">
                <a:solidFill>
                  <a:srgbClr val="FFFF00"/>
                </a:solidFill>
              </a:rPr>
              <a:t>and heart disease </a:t>
            </a:r>
          </a:p>
          <a:p>
            <a:pPr lvl="1"/>
            <a:r>
              <a:rPr lang="en-AU" dirty="0" smtClean="0">
                <a:solidFill>
                  <a:srgbClr val="FFFF00"/>
                </a:solidFill>
              </a:rPr>
              <a:t>See your doctor </a:t>
            </a:r>
          </a:p>
          <a:p>
            <a:pPr>
              <a:spcAft>
                <a:spcPts val="600"/>
              </a:spcAft>
            </a:pPr>
            <a:r>
              <a:rPr lang="en-AU" dirty="0" smtClean="0">
                <a:solidFill>
                  <a:srgbClr val="FFFF00"/>
                </a:solidFill>
              </a:rPr>
              <a:t>Medications and drugs</a:t>
            </a:r>
          </a:p>
          <a:p>
            <a:pPr>
              <a:spcAft>
                <a:spcPts val="600"/>
              </a:spcAft>
            </a:pPr>
            <a:r>
              <a:rPr lang="en-AU" dirty="0" smtClean="0">
                <a:solidFill>
                  <a:srgbClr val="FFFF00"/>
                </a:solidFill>
              </a:rPr>
              <a:t>Overweight, poor general health and poor physical fitness</a:t>
            </a:r>
          </a:p>
          <a:p>
            <a:pPr eaLnBrk="1" hangingPunct="1">
              <a:buNone/>
            </a:pPr>
            <a:endParaRPr lang="en-AU" dirty="0" smtClean="0"/>
          </a:p>
        </p:txBody>
      </p:sp>
      <p:sp>
        <p:nvSpPr>
          <p:cNvPr id="11268" name="Text Box 11"/>
          <p:cNvSpPr txBox="1">
            <a:spLocks noChangeArrowheads="1"/>
          </p:cNvSpPr>
          <p:nvPr/>
        </p:nvSpPr>
        <p:spPr bwMode="auto">
          <a:xfrm>
            <a:off x="155223" y="1704491"/>
            <a:ext cx="8048669" cy="870270"/>
          </a:xfrm>
          <a:prstGeom prst="rect">
            <a:avLst/>
          </a:prstGeom>
          <a:noFill/>
          <a:ln w="9525">
            <a:noFill/>
            <a:miter lim="800000"/>
            <a:headEnd/>
            <a:tailEnd/>
          </a:ln>
        </p:spPr>
        <p:txBody>
          <a:bodyPr lIns="0" tIns="48381" rIns="96762" bIns="48381">
            <a:spAutoFit/>
          </a:bodyPr>
          <a:lstStyle/>
          <a:p>
            <a:pPr defTabSz="913862"/>
            <a:r>
              <a:rPr lang="en-AU" sz="2500" dirty="0">
                <a:solidFill>
                  <a:srgbClr val="FFFF00"/>
                </a:solidFill>
              </a:rPr>
              <a:t>Personal factors that affect your ability to cope </a:t>
            </a:r>
            <a:br>
              <a:rPr lang="en-AU" sz="2500" dirty="0">
                <a:solidFill>
                  <a:srgbClr val="FFFF00"/>
                </a:solidFill>
              </a:rPr>
            </a:br>
            <a:r>
              <a:rPr lang="en-AU" sz="2500" dirty="0">
                <a:solidFill>
                  <a:srgbClr val="FFFF00"/>
                </a:solidFill>
              </a:rPr>
              <a:t>with heat</a:t>
            </a:r>
          </a:p>
        </p:txBody>
      </p:sp>
      <p:pic>
        <p:nvPicPr>
          <p:cNvPr id="36866" name="Picture 2" descr="http://www.traceyroad.com/Portals/112710/images/C--Users-kross-Desktop-BLOGS-heat_stress.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174" b="100000" l="0" r="100000"/>
                    </a14:imgEffect>
                  </a14:imgLayer>
                </a14:imgProps>
              </a:ext>
              <a:ext uri="{28A0092B-C50C-407E-A947-70E740481C1C}">
                <a14:useLocalDpi xmlns:a14="http://schemas.microsoft.com/office/drawing/2010/main" val="0"/>
              </a:ext>
            </a:extLst>
          </a:blip>
          <a:srcRect/>
          <a:stretch>
            <a:fillRect/>
          </a:stretch>
        </p:blipFill>
        <p:spPr bwMode="auto">
          <a:xfrm>
            <a:off x="7696200" y="2438400"/>
            <a:ext cx="2764542" cy="222545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1414916"/>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1201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1"/>
          <p:cNvSpPr>
            <a:spLocks noGrp="1" noChangeArrowheads="1"/>
          </p:cNvSpPr>
          <p:nvPr>
            <p:ph type="title"/>
          </p:nvPr>
        </p:nvSpPr>
        <p:spPr>
          <a:xfrm>
            <a:off x="145597" y="545373"/>
            <a:ext cx="9404723" cy="1400530"/>
          </a:xfrm>
        </p:spPr>
        <p:txBody>
          <a:bodyPr/>
          <a:lstStyle/>
          <a:p>
            <a:pPr eaLnBrk="1" hangingPunct="1"/>
            <a:r>
              <a:rPr lang="en-AU" sz="3600" dirty="0" smtClean="0">
                <a:solidFill>
                  <a:srgbClr val="FFFF00"/>
                </a:solidFill>
              </a:rPr>
              <a:t>Acclimatization</a:t>
            </a:r>
          </a:p>
        </p:txBody>
      </p:sp>
      <p:sp>
        <p:nvSpPr>
          <p:cNvPr id="12291" name="Rectangle 44"/>
          <p:cNvSpPr>
            <a:spLocks noGrp="1" noChangeArrowheads="1"/>
          </p:cNvSpPr>
          <p:nvPr>
            <p:ph idx="1"/>
          </p:nvPr>
        </p:nvSpPr>
        <p:spPr>
          <a:xfrm>
            <a:off x="2127106" y="1416291"/>
            <a:ext cx="8230103" cy="4526078"/>
          </a:xfrm>
        </p:spPr>
        <p:txBody>
          <a:bodyPr/>
          <a:lstStyle/>
          <a:p>
            <a:pPr eaLnBrk="1" hangingPunct="1"/>
            <a:r>
              <a:rPr lang="en-AU" dirty="0" smtClean="0">
                <a:solidFill>
                  <a:srgbClr val="FFFF00"/>
                </a:solidFill>
              </a:rPr>
              <a:t>The body’s improved ability to withstand heat stress after repeated exposures to hot environments</a:t>
            </a:r>
          </a:p>
          <a:p>
            <a:r>
              <a:rPr lang="en-AU" dirty="0" smtClean="0">
                <a:solidFill>
                  <a:srgbClr val="FFFF00"/>
                </a:solidFill>
              </a:rPr>
              <a:t>If you are not used to working in the heat then you must take time to acclimatise. </a:t>
            </a:r>
            <a:r>
              <a:rPr lang="en-US" dirty="0" smtClean="0">
                <a:solidFill>
                  <a:srgbClr val="FFFF00"/>
                </a:solidFill>
              </a:rPr>
              <a:t>The general consensus is it takes about 14 days to acclimate properly. </a:t>
            </a:r>
            <a:endParaRPr lang="en-AU" dirty="0" smtClean="0">
              <a:solidFill>
                <a:srgbClr val="FFFF00"/>
              </a:solidFill>
            </a:endParaRPr>
          </a:p>
        </p:txBody>
      </p:sp>
      <p:pic>
        <p:nvPicPr>
          <p:cNvPr id="66574" name="Picture 14"/>
          <p:cNvPicPr>
            <a:picLocks noChangeAspect="1" noChangeArrowheads="1"/>
          </p:cNvPicPr>
          <p:nvPr/>
        </p:nvPicPr>
        <p:blipFill>
          <a:blip r:embed="rId3" cstate="print">
            <a:lum bright="6000" contrast="24000"/>
          </a:blip>
          <a:srcRect l="10527"/>
          <a:stretch>
            <a:fillRect/>
          </a:stretch>
        </p:blipFill>
        <p:spPr bwMode="auto">
          <a:xfrm rot="5400000">
            <a:off x="4771194" y="3001207"/>
            <a:ext cx="2530642" cy="3538631"/>
          </a:xfrm>
          <a:prstGeom prst="rect">
            <a:avLst/>
          </a:prstGeom>
          <a:noFill/>
          <a:ln w="9525">
            <a:noFill/>
            <a:miter lim="800000"/>
            <a:headEnd/>
            <a:tailEnd/>
          </a:ln>
        </p:spPr>
      </p:pic>
      <p:sp>
        <p:nvSpPr>
          <p:cNvPr id="66601" name="Text Box 41"/>
          <p:cNvSpPr txBox="1">
            <a:spLocks noChangeArrowheads="1"/>
          </p:cNvSpPr>
          <p:nvPr/>
        </p:nvSpPr>
        <p:spPr bwMode="auto">
          <a:xfrm>
            <a:off x="2021305" y="3469323"/>
            <a:ext cx="2004151" cy="2369098"/>
          </a:xfrm>
          <a:prstGeom prst="rect">
            <a:avLst/>
          </a:prstGeom>
          <a:noFill/>
          <a:ln w="9525">
            <a:noFill/>
            <a:miter lim="800000"/>
            <a:headEnd/>
            <a:tailEnd/>
          </a:ln>
        </p:spPr>
        <p:txBody>
          <a:bodyPr wrap="square" lIns="96762" tIns="48381" rIns="96762" bIns="48381">
            <a:spAutoFit/>
          </a:bodyPr>
          <a:lstStyle/>
          <a:p>
            <a:pPr defTabSz="913862">
              <a:spcAft>
                <a:spcPct val="40000"/>
              </a:spcAft>
            </a:pPr>
            <a:r>
              <a:rPr lang="en-AU" dirty="0" smtClean="0"/>
              <a:t>Un-acclimatized</a:t>
            </a:r>
            <a:endParaRPr lang="en-AU" dirty="0"/>
          </a:p>
          <a:p>
            <a:pPr defTabSz="913862">
              <a:spcAft>
                <a:spcPct val="40000"/>
              </a:spcAft>
            </a:pPr>
            <a:r>
              <a:rPr lang="en-AU" dirty="0"/>
              <a:t>Increased hunger</a:t>
            </a:r>
          </a:p>
          <a:p>
            <a:pPr defTabSz="913862">
              <a:spcAft>
                <a:spcPct val="40000"/>
              </a:spcAft>
            </a:pPr>
            <a:r>
              <a:rPr lang="en-AU" dirty="0"/>
              <a:t>Increased fatigue</a:t>
            </a:r>
          </a:p>
          <a:p>
            <a:pPr defTabSz="913862">
              <a:spcAft>
                <a:spcPct val="40000"/>
              </a:spcAft>
            </a:pPr>
            <a:r>
              <a:rPr lang="en-AU" dirty="0"/>
              <a:t>Decreased concentration</a:t>
            </a:r>
          </a:p>
        </p:txBody>
      </p:sp>
      <p:sp>
        <p:nvSpPr>
          <p:cNvPr id="66602" name="Text Box 42"/>
          <p:cNvSpPr txBox="1">
            <a:spLocks noChangeArrowheads="1"/>
          </p:cNvSpPr>
          <p:nvPr/>
        </p:nvSpPr>
        <p:spPr bwMode="auto">
          <a:xfrm>
            <a:off x="8285652" y="3389747"/>
            <a:ext cx="2313300" cy="2646097"/>
          </a:xfrm>
          <a:prstGeom prst="rect">
            <a:avLst/>
          </a:prstGeom>
          <a:noFill/>
          <a:ln w="9525">
            <a:noFill/>
            <a:miter lim="800000"/>
            <a:headEnd/>
            <a:tailEnd/>
          </a:ln>
        </p:spPr>
        <p:txBody>
          <a:bodyPr lIns="96762" tIns="48381" rIns="96762" bIns="48381">
            <a:spAutoFit/>
          </a:bodyPr>
          <a:lstStyle/>
          <a:p>
            <a:pPr defTabSz="913862">
              <a:spcAft>
                <a:spcPct val="40000"/>
              </a:spcAft>
            </a:pPr>
            <a:r>
              <a:rPr lang="en-AU" dirty="0" smtClean="0"/>
              <a:t>Acclimatized</a:t>
            </a:r>
            <a:endParaRPr lang="en-AU" dirty="0"/>
          </a:p>
          <a:p>
            <a:pPr defTabSz="913862">
              <a:spcAft>
                <a:spcPct val="40000"/>
              </a:spcAft>
            </a:pPr>
            <a:r>
              <a:rPr lang="en-AU" dirty="0"/>
              <a:t>Increased sweat for cooling</a:t>
            </a:r>
          </a:p>
          <a:p>
            <a:pPr defTabSz="913862">
              <a:spcAft>
                <a:spcPct val="40000"/>
              </a:spcAft>
            </a:pPr>
            <a:r>
              <a:rPr lang="en-AU" dirty="0"/>
              <a:t>More dilute sweat (lower salt loss)</a:t>
            </a:r>
          </a:p>
          <a:p>
            <a:pPr defTabSz="913862">
              <a:spcAft>
                <a:spcPct val="40000"/>
              </a:spcAft>
            </a:pPr>
            <a:r>
              <a:rPr lang="en-AU" dirty="0"/>
              <a:t>Better recovery through sleep and rest</a:t>
            </a:r>
          </a:p>
        </p:txBody>
      </p:sp>
      <p:sp>
        <p:nvSpPr>
          <p:cNvPr id="66605" name="Rectangle 45"/>
          <p:cNvSpPr>
            <a:spLocks noChangeArrowheads="1"/>
          </p:cNvSpPr>
          <p:nvPr/>
        </p:nvSpPr>
        <p:spPr bwMode="auto">
          <a:xfrm>
            <a:off x="4224431" y="6176427"/>
            <a:ext cx="3581400" cy="528594"/>
          </a:xfrm>
          <a:prstGeom prst="rect">
            <a:avLst/>
          </a:prstGeom>
          <a:noFill/>
          <a:ln w="9525">
            <a:noFill/>
            <a:miter lim="800000"/>
            <a:headEnd/>
            <a:tailEnd/>
          </a:ln>
        </p:spPr>
        <p:txBody>
          <a:bodyPr wrap="square" lIns="96762" tIns="48381" rIns="96762" bIns="48381">
            <a:spAutoFit/>
          </a:bodyPr>
          <a:lstStyle/>
          <a:p>
            <a:pPr algn="ctr" defTabSz="913862">
              <a:spcBef>
                <a:spcPct val="25000"/>
              </a:spcBef>
              <a:spcAft>
                <a:spcPct val="25000"/>
              </a:spcAft>
              <a:buClr>
                <a:srgbClr val="0085CF"/>
              </a:buClr>
              <a:buSzPct val="120000"/>
            </a:pPr>
            <a:r>
              <a:rPr lang="en-AU" sz="1400" b="1" dirty="0">
                <a:solidFill>
                  <a:srgbClr val="FFFF00"/>
                </a:solidFill>
              </a:rPr>
              <a:t>You may need to reduce workload during </a:t>
            </a:r>
            <a:r>
              <a:rPr lang="en-AU" sz="1400" b="1" dirty="0" smtClean="0">
                <a:solidFill>
                  <a:srgbClr val="FFFF00"/>
                </a:solidFill>
              </a:rPr>
              <a:t>acclimatization</a:t>
            </a:r>
            <a:endParaRPr lang="en-AU" sz="1400" b="1" dirty="0">
              <a:solidFill>
                <a:srgbClr val="FFFF00"/>
              </a:solidFill>
            </a:endParaRPr>
          </a:p>
        </p:txBody>
      </p:sp>
      <p:cxnSp>
        <p:nvCxnSpPr>
          <p:cNvPr id="8" name="Straight Connector 7"/>
          <p:cNvCxnSpPr/>
          <p:nvPr/>
        </p:nvCxnSpPr>
        <p:spPr>
          <a:xfrm flipV="1">
            <a:off x="0" y="1258939"/>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809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601"/>
                                        </p:tgtEl>
                                        <p:attrNameLst>
                                          <p:attrName>style.visibility</p:attrName>
                                        </p:attrNameLst>
                                      </p:cBhvr>
                                      <p:to>
                                        <p:strVal val="visible"/>
                                      </p:to>
                                    </p:set>
                                    <p:animEffect transition="in" filter="dissolve">
                                      <p:cBhvr>
                                        <p:cTn id="7" dur="500"/>
                                        <p:tgtEl>
                                          <p:spTgt spid="6660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6602"/>
                                        </p:tgtEl>
                                        <p:attrNameLst>
                                          <p:attrName>style.visibility</p:attrName>
                                        </p:attrNameLst>
                                      </p:cBhvr>
                                      <p:to>
                                        <p:strVal val="visible"/>
                                      </p:to>
                                    </p:set>
                                    <p:animEffect transition="in" filter="dissolve">
                                      <p:cBhvr>
                                        <p:cTn id="10" dur="500"/>
                                        <p:tgtEl>
                                          <p:spTgt spid="6660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6605"/>
                                        </p:tgtEl>
                                        <p:attrNameLst>
                                          <p:attrName>style.visibility</p:attrName>
                                        </p:attrNameLst>
                                      </p:cBhvr>
                                      <p:to>
                                        <p:strVal val="visible"/>
                                      </p:to>
                                    </p:set>
                                    <p:animEffect transition="in" filter="dissolve">
                                      <p:cBhvr>
                                        <p:cTn id="15" dur="500"/>
                                        <p:tgtEl>
                                          <p:spTgt spid="66605"/>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6660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66574"/>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666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01" grpId="0"/>
      <p:bldP spid="66601" grpId="1"/>
      <p:bldP spid="66602" grpId="0"/>
      <p:bldP spid="66602" grpId="1"/>
      <p:bldP spid="666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8"/>
          <p:cNvSpPr>
            <a:spLocks noGrp="1" noChangeArrowheads="1"/>
          </p:cNvSpPr>
          <p:nvPr>
            <p:ph type="title"/>
          </p:nvPr>
        </p:nvSpPr>
        <p:spPr>
          <a:xfrm>
            <a:off x="163629" y="638304"/>
            <a:ext cx="9404723" cy="1400530"/>
          </a:xfrm>
        </p:spPr>
        <p:txBody>
          <a:bodyPr/>
          <a:lstStyle/>
          <a:p>
            <a:pPr eaLnBrk="1" hangingPunct="1"/>
            <a:r>
              <a:rPr lang="en-AU" sz="3600" dirty="0" smtClean="0">
                <a:solidFill>
                  <a:srgbClr val="FFFF00"/>
                </a:solidFill>
              </a:rPr>
              <a:t>Electrolyte and Sports Drinks</a:t>
            </a:r>
          </a:p>
        </p:txBody>
      </p:sp>
      <p:sp>
        <p:nvSpPr>
          <p:cNvPr id="1028" name="Rectangle 19"/>
          <p:cNvSpPr>
            <a:spLocks noGrp="1" noChangeArrowheads="1"/>
          </p:cNvSpPr>
          <p:nvPr>
            <p:ph idx="1"/>
          </p:nvPr>
        </p:nvSpPr>
        <p:spPr>
          <a:xfrm>
            <a:off x="0" y="1825356"/>
            <a:ext cx="8230104" cy="4526078"/>
          </a:xfrm>
        </p:spPr>
        <p:txBody>
          <a:bodyPr>
            <a:normAutofit/>
          </a:bodyPr>
          <a:lstStyle/>
          <a:p>
            <a:pPr eaLnBrk="1" hangingPunct="1"/>
            <a:r>
              <a:rPr lang="en-AU" sz="3200" dirty="0" smtClean="0">
                <a:solidFill>
                  <a:srgbClr val="FFFF00"/>
                </a:solidFill>
              </a:rPr>
              <a:t>There is usually enough salt in a normal diet to replace electrolytes lost by sweating</a:t>
            </a:r>
          </a:p>
          <a:p>
            <a:pPr eaLnBrk="1" hangingPunct="1"/>
            <a:r>
              <a:rPr lang="en-AU" sz="3200" dirty="0" smtClean="0">
                <a:solidFill>
                  <a:srgbClr val="FFFF00"/>
                </a:solidFill>
              </a:rPr>
              <a:t>But if you work in high temperatures or have a high workload job, the consumption of reasonable quantities of electrolyte drinks may be of benefit </a:t>
            </a:r>
          </a:p>
        </p:txBody>
      </p:sp>
      <p:sp>
        <p:nvSpPr>
          <p:cNvPr id="1029" name="Text Box 16"/>
          <p:cNvSpPr txBox="1">
            <a:spLocks noChangeArrowheads="1"/>
          </p:cNvSpPr>
          <p:nvPr/>
        </p:nvSpPr>
        <p:spPr bwMode="auto">
          <a:xfrm>
            <a:off x="2488295" y="4515998"/>
            <a:ext cx="4033574" cy="371294"/>
          </a:xfrm>
          <a:prstGeom prst="rect">
            <a:avLst/>
          </a:prstGeom>
          <a:noFill/>
          <a:ln w="9525">
            <a:noFill/>
            <a:miter lim="800000"/>
            <a:headEnd/>
            <a:tailEnd/>
          </a:ln>
        </p:spPr>
        <p:txBody>
          <a:bodyPr lIns="96762" tIns="48381" rIns="96762" bIns="48381">
            <a:spAutoFit/>
          </a:bodyPr>
          <a:lstStyle/>
          <a:p>
            <a:pPr defTabSz="913862"/>
            <a:endParaRPr lang="en-US" dirty="0"/>
          </a:p>
        </p:txBody>
      </p:sp>
      <p:cxnSp>
        <p:nvCxnSpPr>
          <p:cNvPr id="7" name="Straight Connector 6"/>
          <p:cNvCxnSpPr/>
          <p:nvPr/>
        </p:nvCxnSpPr>
        <p:spPr>
          <a:xfrm flipV="1">
            <a:off x="0" y="1414916"/>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9568352" y="1950771"/>
            <a:ext cx="2051095" cy="2125657"/>
          </a:xfrm>
          <a:prstGeom prst="rect">
            <a:avLst/>
          </a:prstGeom>
        </p:spPr>
      </p:pic>
    </p:spTree>
    <p:extLst>
      <p:ext uri="{BB962C8B-B14F-4D97-AF65-F5344CB8AC3E}">
        <p14:creationId xmlns:p14="http://schemas.microsoft.com/office/powerpoint/2010/main" val="14113289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blog2.envirosafetyproducts.com/wp-content/uploads/2010/12/thirsty_worker.jpg"/>
          <p:cNvPicPr>
            <a:picLocks noChangeAspect="1" noChangeArrowheads="1"/>
          </p:cNvPicPr>
          <p:nvPr/>
        </p:nvPicPr>
        <p:blipFill>
          <a:blip r:embed="rId3" cstate="print"/>
          <a:srcRect/>
          <a:stretch>
            <a:fillRect/>
          </a:stretch>
        </p:blipFill>
        <p:spPr bwMode="auto">
          <a:xfrm>
            <a:off x="1944654" y="3933231"/>
            <a:ext cx="2585109" cy="2762251"/>
          </a:xfrm>
          <a:prstGeom prst="rect">
            <a:avLst/>
          </a:prstGeom>
          <a:noFill/>
        </p:spPr>
      </p:pic>
      <p:sp>
        <p:nvSpPr>
          <p:cNvPr id="13315" name="Rectangle 27"/>
          <p:cNvSpPr>
            <a:spLocks noGrp="1" noChangeArrowheads="1"/>
          </p:cNvSpPr>
          <p:nvPr>
            <p:ph type="title"/>
          </p:nvPr>
        </p:nvSpPr>
        <p:spPr>
          <a:xfrm>
            <a:off x="20937" y="587130"/>
            <a:ext cx="9404723" cy="1400530"/>
          </a:xfrm>
        </p:spPr>
        <p:txBody>
          <a:bodyPr/>
          <a:lstStyle/>
          <a:p>
            <a:pPr eaLnBrk="1" hangingPunct="1"/>
            <a:r>
              <a:rPr lang="en-AU" sz="3600" dirty="0" smtClean="0">
                <a:solidFill>
                  <a:srgbClr val="FFFF00"/>
                </a:solidFill>
              </a:rPr>
              <a:t>Keep Plenty of Cool Water on Hand</a:t>
            </a:r>
          </a:p>
        </p:txBody>
      </p:sp>
      <p:sp>
        <p:nvSpPr>
          <p:cNvPr id="13316" name="Rectangle 28"/>
          <p:cNvSpPr>
            <a:spLocks noGrp="1" noChangeArrowheads="1"/>
          </p:cNvSpPr>
          <p:nvPr>
            <p:ph idx="1"/>
          </p:nvPr>
        </p:nvSpPr>
        <p:spPr>
          <a:xfrm>
            <a:off x="2207680" y="1993222"/>
            <a:ext cx="8230104" cy="4526078"/>
          </a:xfrm>
        </p:spPr>
        <p:txBody>
          <a:bodyPr/>
          <a:lstStyle/>
          <a:p>
            <a:pPr eaLnBrk="1" hangingPunct="1"/>
            <a:endParaRPr lang="en-US" dirty="0" smtClean="0"/>
          </a:p>
        </p:txBody>
      </p:sp>
      <p:pic>
        <p:nvPicPr>
          <p:cNvPr id="13317" name="Picture 8" descr="heat stress 001"/>
          <p:cNvPicPr>
            <a:picLocks noChangeArrowheads="1"/>
          </p:cNvPicPr>
          <p:nvPr/>
        </p:nvPicPr>
        <p:blipFill>
          <a:blip r:embed="rId4" cstate="print"/>
          <a:srcRect/>
          <a:stretch>
            <a:fillRect/>
          </a:stretch>
        </p:blipFill>
        <p:spPr bwMode="auto">
          <a:xfrm>
            <a:off x="6921637" y="4026093"/>
            <a:ext cx="3559827" cy="2661213"/>
          </a:xfrm>
          <a:prstGeom prst="rect">
            <a:avLst/>
          </a:prstGeom>
          <a:noFill/>
          <a:ln w="9525">
            <a:noFill/>
            <a:miter lim="800000"/>
            <a:headEnd/>
            <a:tailEnd/>
          </a:ln>
        </p:spPr>
      </p:pic>
      <p:pic>
        <p:nvPicPr>
          <p:cNvPr id="13318" name="Picture 7" descr="ice machine"/>
          <p:cNvPicPr>
            <a:picLocks noChangeAspect="1" noChangeArrowheads="1"/>
          </p:cNvPicPr>
          <p:nvPr/>
        </p:nvPicPr>
        <p:blipFill>
          <a:blip r:embed="rId5" cstate="print"/>
          <a:srcRect/>
          <a:stretch>
            <a:fillRect/>
          </a:stretch>
        </p:blipFill>
        <p:spPr bwMode="auto">
          <a:xfrm>
            <a:off x="6116938" y="1361520"/>
            <a:ext cx="4364525" cy="2672973"/>
          </a:xfrm>
          <a:prstGeom prst="rect">
            <a:avLst/>
          </a:prstGeom>
          <a:noFill/>
          <a:ln w="9525">
            <a:noFill/>
            <a:miter lim="800000"/>
            <a:headEnd/>
            <a:tailEnd/>
          </a:ln>
        </p:spPr>
      </p:pic>
      <p:pic>
        <p:nvPicPr>
          <p:cNvPr id="13319" name="Picture 20"/>
          <p:cNvPicPr>
            <a:picLocks noChangeAspect="1" noChangeArrowheads="1"/>
          </p:cNvPicPr>
          <p:nvPr/>
        </p:nvPicPr>
        <p:blipFill>
          <a:blip r:embed="rId6" cstate="print"/>
          <a:srcRect/>
          <a:stretch>
            <a:fillRect/>
          </a:stretch>
        </p:blipFill>
        <p:spPr bwMode="auto">
          <a:xfrm>
            <a:off x="4539458" y="1359839"/>
            <a:ext cx="2760168" cy="3082908"/>
          </a:xfrm>
          <a:prstGeom prst="rect">
            <a:avLst/>
          </a:prstGeom>
          <a:noFill/>
          <a:ln w="9525">
            <a:noFill/>
            <a:miter lim="800000"/>
            <a:headEnd/>
            <a:tailEnd/>
          </a:ln>
        </p:spPr>
      </p:pic>
      <p:pic>
        <p:nvPicPr>
          <p:cNvPr id="13320" name="Picture 5" descr="Ice at Health centre"/>
          <p:cNvPicPr>
            <a:picLocks noChangeAspect="1" noChangeArrowheads="1"/>
          </p:cNvPicPr>
          <p:nvPr/>
        </p:nvPicPr>
        <p:blipFill>
          <a:blip r:embed="rId7" cstate="print"/>
          <a:srcRect/>
          <a:stretch>
            <a:fillRect/>
          </a:stretch>
        </p:blipFill>
        <p:spPr bwMode="auto">
          <a:xfrm>
            <a:off x="1938887" y="1361520"/>
            <a:ext cx="2634171" cy="2669613"/>
          </a:xfrm>
          <a:prstGeom prst="rect">
            <a:avLst/>
          </a:prstGeom>
          <a:noFill/>
          <a:ln w="9525">
            <a:noFill/>
            <a:miter lim="800000"/>
            <a:headEnd/>
            <a:tailEnd/>
          </a:ln>
        </p:spPr>
      </p:pic>
      <p:pic>
        <p:nvPicPr>
          <p:cNvPr id="13322" name="Picture 18"/>
          <p:cNvPicPr>
            <a:picLocks noChangeAspect="1" noChangeArrowheads="1"/>
          </p:cNvPicPr>
          <p:nvPr/>
        </p:nvPicPr>
        <p:blipFill>
          <a:blip r:embed="rId8" cstate="print"/>
          <a:srcRect/>
          <a:stretch>
            <a:fillRect/>
          </a:stretch>
        </p:blipFill>
        <p:spPr bwMode="auto">
          <a:xfrm>
            <a:off x="4551219" y="4010971"/>
            <a:ext cx="2776966" cy="2676334"/>
          </a:xfrm>
          <a:prstGeom prst="rect">
            <a:avLst/>
          </a:prstGeom>
          <a:noFill/>
          <a:ln w="9525">
            <a:noFill/>
            <a:miter lim="800000"/>
            <a:headEnd/>
            <a:tailEnd/>
          </a:ln>
        </p:spPr>
      </p:pic>
      <p:sp>
        <p:nvSpPr>
          <p:cNvPr id="13323" name="Line 14"/>
          <p:cNvSpPr>
            <a:spLocks noChangeShapeType="1"/>
          </p:cNvSpPr>
          <p:nvPr/>
        </p:nvSpPr>
        <p:spPr bwMode="auto">
          <a:xfrm>
            <a:off x="1938886" y="4017691"/>
            <a:ext cx="8542576" cy="0"/>
          </a:xfrm>
          <a:prstGeom prst="line">
            <a:avLst/>
          </a:prstGeom>
          <a:noFill/>
          <a:ln w="25400">
            <a:solidFill>
              <a:schemeClr val="bg1"/>
            </a:solidFill>
            <a:round/>
            <a:headEnd/>
            <a:tailEnd/>
          </a:ln>
        </p:spPr>
        <p:txBody>
          <a:bodyPr lIns="96762" tIns="48381" rIns="96762" bIns="48381"/>
          <a:lstStyle/>
          <a:p>
            <a:endParaRPr lang="en-US"/>
          </a:p>
        </p:txBody>
      </p:sp>
      <p:sp>
        <p:nvSpPr>
          <p:cNvPr id="13324" name="Line 16"/>
          <p:cNvSpPr>
            <a:spLocks noChangeShapeType="1"/>
          </p:cNvSpPr>
          <p:nvPr/>
        </p:nvSpPr>
        <p:spPr bwMode="auto">
          <a:xfrm flipV="1">
            <a:off x="4549537" y="1349759"/>
            <a:ext cx="0" cy="5342587"/>
          </a:xfrm>
          <a:prstGeom prst="line">
            <a:avLst/>
          </a:prstGeom>
          <a:noFill/>
          <a:ln w="25400">
            <a:solidFill>
              <a:schemeClr val="bg1"/>
            </a:solidFill>
            <a:round/>
            <a:headEnd/>
            <a:tailEnd/>
          </a:ln>
        </p:spPr>
        <p:txBody>
          <a:bodyPr lIns="96762" tIns="48381" rIns="96762" bIns="48381"/>
          <a:lstStyle/>
          <a:p>
            <a:endParaRPr lang="en-US"/>
          </a:p>
        </p:txBody>
      </p:sp>
      <p:sp>
        <p:nvSpPr>
          <p:cNvPr id="13325" name="Line 17"/>
          <p:cNvSpPr>
            <a:spLocks noChangeShapeType="1"/>
          </p:cNvSpPr>
          <p:nvPr/>
        </p:nvSpPr>
        <p:spPr bwMode="auto">
          <a:xfrm flipV="1">
            <a:off x="7313065" y="1348079"/>
            <a:ext cx="0" cy="5342587"/>
          </a:xfrm>
          <a:prstGeom prst="line">
            <a:avLst/>
          </a:prstGeom>
          <a:noFill/>
          <a:ln w="25400">
            <a:solidFill>
              <a:schemeClr val="bg1"/>
            </a:solidFill>
            <a:round/>
            <a:headEnd/>
            <a:tailEnd/>
          </a:ln>
        </p:spPr>
        <p:txBody>
          <a:bodyPr lIns="96762" tIns="48381" rIns="96762" bIns="48381"/>
          <a:lstStyle/>
          <a:p>
            <a:endParaRPr lang="en-US"/>
          </a:p>
        </p:txBody>
      </p:sp>
      <p:sp>
        <p:nvSpPr>
          <p:cNvPr id="69654" name="Text Box 22"/>
          <p:cNvSpPr txBox="1">
            <a:spLocks noChangeArrowheads="1"/>
          </p:cNvSpPr>
          <p:nvPr/>
        </p:nvSpPr>
        <p:spPr bwMode="auto">
          <a:xfrm>
            <a:off x="2401854" y="3723682"/>
            <a:ext cx="7543800" cy="483857"/>
          </a:xfrm>
          <a:prstGeom prst="rect">
            <a:avLst/>
          </a:prstGeom>
          <a:gradFill rotWithShape="1">
            <a:gsLst>
              <a:gs pos="0">
                <a:srgbClr val="0085CF"/>
              </a:gs>
              <a:gs pos="100000">
                <a:srgbClr val="0085CF">
                  <a:gamma/>
                  <a:shade val="46275"/>
                  <a:invGamma/>
                  <a:alpha val="0"/>
                </a:srgbClr>
              </a:gs>
            </a:gsLst>
            <a:path path="shape">
              <a:fillToRect l="50000" t="50000" r="50000" b="50000"/>
            </a:path>
          </a:gradFill>
          <a:ln w="9525">
            <a:noFill/>
            <a:miter lim="800000"/>
            <a:headEnd/>
            <a:tailEnd/>
          </a:ln>
          <a:effectLst/>
        </p:spPr>
        <p:txBody>
          <a:bodyPr wrap="square" lIns="0" tIns="48381" rIns="96762" bIns="48381">
            <a:spAutoFit/>
          </a:bodyPr>
          <a:lstStyle/>
          <a:p>
            <a:pPr algn="ctr" defTabSz="913862">
              <a:defRPr/>
            </a:pPr>
            <a:r>
              <a:rPr lang="en-AU" sz="2500" dirty="0">
                <a:solidFill>
                  <a:srgbClr val="FFFF00"/>
                </a:solidFill>
                <a:effectLst>
                  <a:outerShdw blurRad="38100" dist="38100" dir="2700000" algn="tl">
                    <a:srgbClr val="000000"/>
                  </a:outerShdw>
                </a:effectLst>
              </a:rPr>
              <a:t>Also know where your supply of ice  is</a:t>
            </a:r>
          </a:p>
        </p:txBody>
      </p:sp>
      <p:sp>
        <p:nvSpPr>
          <p:cNvPr id="13327" name="Line 29"/>
          <p:cNvSpPr>
            <a:spLocks noChangeShapeType="1"/>
          </p:cNvSpPr>
          <p:nvPr/>
        </p:nvSpPr>
        <p:spPr bwMode="auto">
          <a:xfrm>
            <a:off x="1917048" y="6690665"/>
            <a:ext cx="8629932" cy="0"/>
          </a:xfrm>
          <a:prstGeom prst="line">
            <a:avLst/>
          </a:prstGeom>
          <a:noFill/>
          <a:ln w="25400">
            <a:solidFill>
              <a:schemeClr val="tx2"/>
            </a:solidFill>
            <a:round/>
            <a:headEnd/>
            <a:tailEnd/>
          </a:ln>
        </p:spPr>
        <p:txBody>
          <a:bodyPr wrap="none" lIns="96762" tIns="48381" rIns="96762" bIns="48381" anchor="ctr"/>
          <a:lstStyle/>
          <a:p>
            <a:endParaRPr lang="en-US"/>
          </a:p>
        </p:txBody>
      </p:sp>
      <p:cxnSp>
        <p:nvCxnSpPr>
          <p:cNvPr id="15" name="Straight Connector 14"/>
          <p:cNvCxnSpPr/>
          <p:nvPr/>
        </p:nvCxnSpPr>
        <p:spPr>
          <a:xfrm flipV="1">
            <a:off x="20938" y="1214767"/>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6110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
          <p:cNvSpPr>
            <a:spLocks noGrp="1" noChangeArrowheads="1"/>
          </p:cNvSpPr>
          <p:nvPr>
            <p:ph type="title"/>
          </p:nvPr>
        </p:nvSpPr>
        <p:spPr>
          <a:xfrm>
            <a:off x="203349" y="587472"/>
            <a:ext cx="9404723" cy="1400530"/>
          </a:xfrm>
        </p:spPr>
        <p:txBody>
          <a:bodyPr/>
          <a:lstStyle/>
          <a:p>
            <a:pPr eaLnBrk="1" hangingPunct="1"/>
            <a:r>
              <a:rPr lang="en-AU" sz="3600" dirty="0" smtClean="0">
                <a:solidFill>
                  <a:srgbClr val="FFFF00"/>
                </a:solidFill>
              </a:rPr>
              <a:t>Controls- Prevention of Heat Stress</a:t>
            </a:r>
          </a:p>
        </p:txBody>
      </p:sp>
      <p:sp>
        <p:nvSpPr>
          <p:cNvPr id="14339" name="Rectangle 15"/>
          <p:cNvSpPr>
            <a:spLocks noGrp="1" noChangeArrowheads="1"/>
          </p:cNvSpPr>
          <p:nvPr>
            <p:ph idx="1"/>
          </p:nvPr>
        </p:nvSpPr>
        <p:spPr>
          <a:xfrm>
            <a:off x="0" y="1859053"/>
            <a:ext cx="8230103" cy="4526078"/>
          </a:xfrm>
        </p:spPr>
        <p:txBody>
          <a:bodyPr/>
          <a:lstStyle/>
          <a:p>
            <a:pPr eaLnBrk="1" hangingPunct="1"/>
            <a:r>
              <a:rPr lang="en-AU" dirty="0" smtClean="0">
                <a:solidFill>
                  <a:srgbClr val="FFFF00"/>
                </a:solidFill>
              </a:rPr>
              <a:t>Heat Stress awareness information</a:t>
            </a:r>
          </a:p>
          <a:p>
            <a:pPr eaLnBrk="1" hangingPunct="1"/>
            <a:r>
              <a:rPr lang="en-AU" dirty="0" smtClean="0">
                <a:solidFill>
                  <a:srgbClr val="FFFF00"/>
                </a:solidFill>
              </a:rPr>
              <a:t>Increase rest breaks</a:t>
            </a:r>
          </a:p>
          <a:p>
            <a:pPr eaLnBrk="1" hangingPunct="1"/>
            <a:r>
              <a:rPr lang="en-AU" dirty="0" smtClean="0">
                <a:solidFill>
                  <a:srgbClr val="FFFF00"/>
                </a:solidFill>
              </a:rPr>
              <a:t>Avoid strenuous activities in the hottest part of the day</a:t>
            </a:r>
          </a:p>
          <a:p>
            <a:pPr eaLnBrk="1" hangingPunct="1"/>
            <a:r>
              <a:rPr lang="en-AU" dirty="0" smtClean="0">
                <a:solidFill>
                  <a:srgbClr val="FFFF00"/>
                </a:solidFill>
              </a:rPr>
              <a:t>Air-conditioning service/repair early (including vehicles)</a:t>
            </a:r>
          </a:p>
          <a:p>
            <a:pPr eaLnBrk="1" hangingPunct="1"/>
            <a:r>
              <a:rPr lang="en-AU" dirty="0" smtClean="0">
                <a:solidFill>
                  <a:srgbClr val="FFFF00"/>
                </a:solidFill>
              </a:rPr>
              <a:t>Job rotation</a:t>
            </a:r>
          </a:p>
          <a:p>
            <a:pPr eaLnBrk="1" hangingPunct="1"/>
            <a:r>
              <a:rPr lang="en-AU" dirty="0" smtClean="0">
                <a:solidFill>
                  <a:srgbClr val="FFFF00"/>
                </a:solidFill>
              </a:rPr>
              <a:t>Shade, fans, ventilation and insulation</a:t>
            </a:r>
          </a:p>
        </p:txBody>
      </p:sp>
      <p:cxnSp>
        <p:nvCxnSpPr>
          <p:cNvPr id="4" name="Straight Connector 3"/>
          <p:cNvCxnSpPr/>
          <p:nvPr/>
        </p:nvCxnSpPr>
        <p:spPr>
          <a:xfrm flipV="1">
            <a:off x="0" y="1414916"/>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2578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8"/>
          <p:cNvSpPr>
            <a:spLocks noGrp="1" noChangeArrowheads="1"/>
          </p:cNvSpPr>
          <p:nvPr>
            <p:ph idx="1"/>
          </p:nvPr>
        </p:nvSpPr>
        <p:spPr>
          <a:xfrm>
            <a:off x="250179" y="1936055"/>
            <a:ext cx="8230103" cy="4526078"/>
          </a:xfrm>
        </p:spPr>
        <p:txBody>
          <a:bodyPr/>
          <a:lstStyle/>
          <a:p>
            <a:pPr eaLnBrk="1" hangingPunct="1"/>
            <a:r>
              <a:rPr lang="en-AU" dirty="0" smtClean="0">
                <a:solidFill>
                  <a:srgbClr val="FFFF00"/>
                </a:solidFill>
              </a:rPr>
              <a:t>Multiple water stations with electrolyte replacement</a:t>
            </a:r>
          </a:p>
          <a:p>
            <a:pPr eaLnBrk="1" hangingPunct="1"/>
            <a:r>
              <a:rPr lang="en-AU" dirty="0" smtClean="0">
                <a:solidFill>
                  <a:srgbClr val="FFFF00"/>
                </a:solidFill>
              </a:rPr>
              <a:t>Supply and maintain ice machines</a:t>
            </a:r>
          </a:p>
          <a:p>
            <a:pPr eaLnBrk="1" hangingPunct="1"/>
            <a:r>
              <a:rPr lang="en-AU" dirty="0" smtClean="0">
                <a:solidFill>
                  <a:srgbClr val="FFFF00"/>
                </a:solidFill>
              </a:rPr>
              <a:t>Air-conditioned break rooms</a:t>
            </a:r>
          </a:p>
          <a:p>
            <a:pPr eaLnBrk="1" hangingPunct="1"/>
            <a:r>
              <a:rPr lang="en-AU" dirty="0" smtClean="0">
                <a:solidFill>
                  <a:srgbClr val="FFFF00"/>
                </a:solidFill>
              </a:rPr>
              <a:t>Drinks and break logs</a:t>
            </a:r>
          </a:p>
          <a:p>
            <a:pPr eaLnBrk="1" hangingPunct="1"/>
            <a:r>
              <a:rPr lang="en-AU" dirty="0" smtClean="0">
                <a:solidFill>
                  <a:srgbClr val="FFFF00"/>
                </a:solidFill>
              </a:rPr>
              <a:t>Personal protective equipment – hats, sunglasses, water bottles, sunscreen, correct clothing</a:t>
            </a:r>
          </a:p>
          <a:p>
            <a:pPr eaLnBrk="1" hangingPunct="1"/>
            <a:endParaRPr lang="en-AU" dirty="0" smtClean="0">
              <a:solidFill>
                <a:srgbClr val="FFFF00"/>
              </a:solidFill>
            </a:endParaRPr>
          </a:p>
        </p:txBody>
      </p:sp>
      <p:sp>
        <p:nvSpPr>
          <p:cNvPr id="5" name="Rectangle 14"/>
          <p:cNvSpPr txBox="1">
            <a:spLocks noChangeArrowheads="1"/>
          </p:cNvSpPr>
          <p:nvPr/>
        </p:nvSpPr>
        <p:spPr>
          <a:xfrm>
            <a:off x="0" y="714651"/>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600" dirty="0" smtClean="0">
                <a:solidFill>
                  <a:srgbClr val="FFFF00"/>
                </a:solidFill>
              </a:rPr>
              <a:t>Controls- Prevention of Heat Stress </a:t>
            </a:r>
            <a:r>
              <a:rPr lang="en-AU" sz="1800" dirty="0" smtClean="0">
                <a:solidFill>
                  <a:srgbClr val="FFFF00"/>
                </a:solidFill>
              </a:rPr>
              <a:t>(cont.)</a:t>
            </a:r>
            <a:endParaRPr lang="en-AU" sz="3600" dirty="0" smtClean="0">
              <a:solidFill>
                <a:srgbClr val="FFFF00"/>
              </a:solidFill>
            </a:endParaRPr>
          </a:p>
        </p:txBody>
      </p:sp>
      <p:cxnSp>
        <p:nvCxnSpPr>
          <p:cNvPr id="6" name="Straight Connector 5"/>
          <p:cNvCxnSpPr/>
          <p:nvPr/>
        </p:nvCxnSpPr>
        <p:spPr>
          <a:xfrm flipV="1">
            <a:off x="0" y="1414916"/>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92683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3"/>
          <p:cNvSpPr>
            <a:spLocks noGrp="1" noChangeArrowheads="1"/>
          </p:cNvSpPr>
          <p:nvPr>
            <p:ph type="title"/>
          </p:nvPr>
        </p:nvSpPr>
        <p:spPr>
          <a:xfrm>
            <a:off x="87846" y="607141"/>
            <a:ext cx="9404723" cy="1400530"/>
          </a:xfrm>
        </p:spPr>
        <p:txBody>
          <a:bodyPr/>
          <a:lstStyle/>
          <a:p>
            <a:pPr eaLnBrk="1" hangingPunct="1"/>
            <a:r>
              <a:rPr lang="en-AU" dirty="0" smtClean="0">
                <a:solidFill>
                  <a:srgbClr val="FFFF00"/>
                </a:solidFill>
                <a:latin typeface="Arial" panose="020B0604020202020204" pitchFamily="34" charset="0"/>
                <a:cs typeface="Arial" panose="020B0604020202020204" pitchFamily="34" charset="0"/>
              </a:rPr>
              <a:t>What do we do if it Happens? </a:t>
            </a:r>
          </a:p>
        </p:txBody>
      </p:sp>
      <p:sp>
        <p:nvSpPr>
          <p:cNvPr id="79886" name="Text Box 14"/>
          <p:cNvSpPr txBox="1">
            <a:spLocks noChangeArrowheads="1"/>
          </p:cNvSpPr>
          <p:nvPr/>
        </p:nvSpPr>
        <p:spPr bwMode="auto">
          <a:xfrm>
            <a:off x="3424032" y="1495253"/>
            <a:ext cx="944135" cy="483857"/>
          </a:xfrm>
          <a:prstGeom prst="rect">
            <a:avLst/>
          </a:prstGeom>
          <a:noFill/>
          <a:ln w="19050">
            <a:noFill/>
            <a:miter lim="800000"/>
            <a:headEnd/>
            <a:tailEnd/>
          </a:ln>
          <a:effectLst>
            <a:outerShdw dist="17961" dir="2700000" algn="ctr" rotWithShape="0">
              <a:schemeClr val="tx1"/>
            </a:outerShdw>
          </a:effectLst>
        </p:spPr>
        <p:txBody>
          <a:bodyPr lIns="96762" tIns="48381" rIns="96762" bIns="48381">
            <a:spAutoFit/>
          </a:bodyPr>
          <a:lstStyle/>
          <a:p>
            <a:pPr defTabSz="913862">
              <a:defRPr/>
            </a:pPr>
            <a:r>
              <a:rPr lang="en-AU" sz="2500" b="1" dirty="0">
                <a:solidFill>
                  <a:srgbClr val="FFFF00"/>
                </a:solidFill>
              </a:rPr>
              <a:t>Mild</a:t>
            </a:r>
          </a:p>
        </p:txBody>
      </p:sp>
      <p:sp>
        <p:nvSpPr>
          <p:cNvPr id="19460" name="Rectangle 17"/>
          <p:cNvSpPr>
            <a:spLocks noChangeArrowheads="1"/>
          </p:cNvSpPr>
          <p:nvPr/>
        </p:nvSpPr>
        <p:spPr bwMode="auto">
          <a:xfrm>
            <a:off x="4722637" y="1869908"/>
            <a:ext cx="3643825" cy="2946823"/>
          </a:xfrm>
          <a:prstGeom prst="rect">
            <a:avLst/>
          </a:prstGeom>
          <a:noFill/>
          <a:ln w="19050">
            <a:noFill/>
            <a:miter lim="800000"/>
            <a:headEnd/>
            <a:tailEnd/>
          </a:ln>
        </p:spPr>
        <p:txBody>
          <a:bodyPr lIns="0" tIns="0" rIns="0" bIns="0"/>
          <a:lstStyle/>
          <a:p>
            <a:pPr marL="293982" indent="-293982" defTabSz="913862">
              <a:spcBef>
                <a:spcPct val="25000"/>
              </a:spcBef>
              <a:spcAft>
                <a:spcPct val="25000"/>
              </a:spcAft>
              <a:buClr>
                <a:srgbClr val="0085CF"/>
              </a:buClr>
              <a:buSzPct val="120000"/>
              <a:buFont typeface="Wingdings" pitchFamily="2" charset="2"/>
              <a:buChar char="§"/>
            </a:pPr>
            <a:r>
              <a:rPr lang="en-AU" sz="2800" dirty="0">
                <a:solidFill>
                  <a:srgbClr val="FFFF00"/>
                </a:solidFill>
              </a:rPr>
              <a:t>Heat rash</a:t>
            </a:r>
          </a:p>
          <a:p>
            <a:pPr marL="293982" indent="-293982" defTabSz="913862">
              <a:spcBef>
                <a:spcPct val="25000"/>
              </a:spcBef>
              <a:spcAft>
                <a:spcPct val="25000"/>
              </a:spcAft>
              <a:buClr>
                <a:srgbClr val="0085CF"/>
              </a:buClr>
              <a:buSzPct val="120000"/>
              <a:buFont typeface="Wingdings" pitchFamily="2" charset="2"/>
              <a:buChar char="§"/>
            </a:pPr>
            <a:r>
              <a:rPr lang="en-AU" sz="2800" dirty="0">
                <a:solidFill>
                  <a:srgbClr val="FFFF00"/>
                </a:solidFill>
              </a:rPr>
              <a:t>Heat cramps </a:t>
            </a:r>
          </a:p>
          <a:p>
            <a:pPr marL="293982" indent="-293982" defTabSz="913862">
              <a:spcBef>
                <a:spcPct val="25000"/>
              </a:spcBef>
              <a:spcAft>
                <a:spcPct val="25000"/>
              </a:spcAft>
              <a:buClr>
                <a:srgbClr val="0085CF"/>
              </a:buClr>
              <a:buSzPct val="120000"/>
              <a:buFont typeface="Wingdings" pitchFamily="2" charset="2"/>
              <a:buChar char="§"/>
            </a:pPr>
            <a:r>
              <a:rPr lang="en-AU" sz="2800" dirty="0">
                <a:solidFill>
                  <a:srgbClr val="FFFF00"/>
                </a:solidFill>
              </a:rPr>
              <a:t>Heat faint</a:t>
            </a:r>
          </a:p>
          <a:p>
            <a:pPr marL="293982" indent="-293982" defTabSz="913862">
              <a:spcBef>
                <a:spcPct val="25000"/>
              </a:spcBef>
              <a:spcAft>
                <a:spcPct val="25000"/>
              </a:spcAft>
              <a:buClr>
                <a:srgbClr val="0085CF"/>
              </a:buClr>
              <a:buSzPct val="120000"/>
              <a:buFont typeface="Wingdings" pitchFamily="2" charset="2"/>
              <a:buChar char="§"/>
            </a:pPr>
            <a:r>
              <a:rPr lang="en-AU" sz="2800" dirty="0">
                <a:solidFill>
                  <a:srgbClr val="FFFF00"/>
                </a:solidFill>
              </a:rPr>
              <a:t>Heat exhaustion</a:t>
            </a:r>
          </a:p>
          <a:p>
            <a:pPr marL="293982" indent="-293982" defTabSz="913862">
              <a:spcBef>
                <a:spcPct val="25000"/>
              </a:spcBef>
              <a:spcAft>
                <a:spcPct val="25000"/>
              </a:spcAft>
              <a:buClr>
                <a:srgbClr val="0085CF"/>
              </a:buClr>
              <a:buSzPct val="120000"/>
              <a:buFont typeface="Wingdings" pitchFamily="2" charset="2"/>
              <a:buChar char="§"/>
            </a:pPr>
            <a:r>
              <a:rPr lang="en-AU" sz="2800" dirty="0">
                <a:solidFill>
                  <a:srgbClr val="FFFF00"/>
                </a:solidFill>
              </a:rPr>
              <a:t>Heat stroke</a:t>
            </a:r>
          </a:p>
        </p:txBody>
      </p:sp>
      <p:sp>
        <p:nvSpPr>
          <p:cNvPr id="79897" name="AutoShape 25"/>
          <p:cNvSpPr>
            <a:spLocks noChangeArrowheads="1"/>
          </p:cNvSpPr>
          <p:nvPr/>
        </p:nvSpPr>
        <p:spPr bwMode="auto">
          <a:xfrm>
            <a:off x="3659225" y="2007671"/>
            <a:ext cx="475427" cy="2709934"/>
          </a:xfrm>
          <a:prstGeom prst="downArrow">
            <a:avLst>
              <a:gd name="adj1" fmla="val 100000"/>
              <a:gd name="adj2" fmla="val 69610"/>
            </a:avLst>
          </a:prstGeom>
          <a:gradFill rotWithShape="1">
            <a:gsLst>
              <a:gs pos="91200">
                <a:srgbClr val="FF0000"/>
              </a:gs>
              <a:gs pos="0">
                <a:schemeClr val="bg2">
                  <a:lumMod val="20000"/>
                  <a:lumOff val="80000"/>
                </a:schemeClr>
              </a:gs>
              <a:gs pos="11000">
                <a:srgbClr val="00B0F0"/>
              </a:gs>
              <a:gs pos="0">
                <a:srgbClr val="00B0F0"/>
              </a:gs>
              <a:gs pos="100000">
                <a:srgbClr val="FF0000"/>
              </a:gs>
            </a:gsLst>
            <a:lin ang="5400000" scaled="1"/>
          </a:gradFill>
          <a:ln w="15875" algn="ctr">
            <a:noFill/>
            <a:miter lim="800000"/>
            <a:headEnd/>
            <a:tailEnd/>
          </a:ln>
          <a:effectLst>
            <a:outerShdw dist="17961" dir="2700000" algn="ctr" rotWithShape="0">
              <a:schemeClr val="tx1"/>
            </a:outerShdw>
          </a:effectLst>
        </p:spPr>
        <p:txBody>
          <a:bodyPr wrap="none" lIns="96762" tIns="48381" rIns="96762" bIns="48381" anchor="ctr"/>
          <a:lstStyle/>
          <a:p>
            <a:pPr>
              <a:defRPr/>
            </a:pPr>
            <a:endParaRPr lang="en-US"/>
          </a:p>
        </p:txBody>
      </p:sp>
      <p:sp>
        <p:nvSpPr>
          <p:cNvPr id="79898" name="Text Box 26"/>
          <p:cNvSpPr txBox="1">
            <a:spLocks noChangeArrowheads="1"/>
          </p:cNvSpPr>
          <p:nvPr/>
        </p:nvSpPr>
        <p:spPr bwMode="auto">
          <a:xfrm>
            <a:off x="2871325" y="4768008"/>
            <a:ext cx="2049546" cy="483857"/>
          </a:xfrm>
          <a:prstGeom prst="rect">
            <a:avLst/>
          </a:prstGeom>
          <a:noFill/>
          <a:ln w="19050">
            <a:noFill/>
            <a:miter lim="800000"/>
            <a:headEnd/>
            <a:tailEnd/>
          </a:ln>
          <a:effectLst>
            <a:outerShdw dist="17961" dir="2700000" algn="ctr" rotWithShape="0">
              <a:schemeClr val="tx1"/>
            </a:outerShdw>
          </a:effectLst>
        </p:spPr>
        <p:txBody>
          <a:bodyPr lIns="96762" tIns="48381" rIns="96762" bIns="48381">
            <a:spAutoFit/>
          </a:bodyPr>
          <a:lstStyle/>
          <a:p>
            <a:pPr defTabSz="913862">
              <a:defRPr/>
            </a:pPr>
            <a:r>
              <a:rPr lang="en-AU" sz="2500" b="1" dirty="0">
                <a:solidFill>
                  <a:srgbClr val="FFFF00"/>
                </a:solidFill>
              </a:rPr>
              <a:t>Emergency</a:t>
            </a:r>
          </a:p>
        </p:txBody>
      </p:sp>
      <p:cxnSp>
        <p:nvCxnSpPr>
          <p:cNvPr id="7" name="Straight Connector 6"/>
          <p:cNvCxnSpPr/>
          <p:nvPr/>
        </p:nvCxnSpPr>
        <p:spPr>
          <a:xfrm flipV="1">
            <a:off x="0" y="1414916"/>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13896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2350539" y="3138351"/>
            <a:ext cx="7860514" cy="2987145"/>
          </a:xfrm>
          <a:prstGeom prst="rect">
            <a:avLst/>
          </a:prstGeom>
          <a:noFill/>
          <a:ln w="9525">
            <a:noFill/>
            <a:miter lim="800000"/>
            <a:headEnd/>
            <a:tailEnd/>
          </a:ln>
        </p:spPr>
        <p:txBody>
          <a:bodyPr lIns="91431" tIns="45715" rIns="91431" bIns="45715"/>
          <a:lstStyle/>
          <a:p>
            <a:pPr marL="376296" indent="-376296">
              <a:lnSpc>
                <a:spcPct val="80000"/>
              </a:lnSpc>
              <a:spcBef>
                <a:spcPct val="25000"/>
              </a:spcBef>
              <a:spcAft>
                <a:spcPct val="25000"/>
              </a:spcAft>
              <a:buClr>
                <a:srgbClr val="0085CF"/>
              </a:buClr>
              <a:buSzPct val="120000"/>
              <a:buFont typeface="Wingdings" pitchFamily="2" charset="2"/>
              <a:buChar char="§"/>
            </a:pPr>
            <a:endParaRPr lang="en-US" sz="2300" b="1" dirty="0">
              <a:solidFill>
                <a:srgbClr val="CC0000"/>
              </a:solidFill>
              <a:latin typeface="Times New Roman" pitchFamily="18" charset="0"/>
            </a:endParaRPr>
          </a:p>
        </p:txBody>
      </p:sp>
      <p:sp>
        <p:nvSpPr>
          <p:cNvPr id="5123" name="Rectangle 20"/>
          <p:cNvSpPr>
            <a:spLocks noGrp="1" noChangeArrowheads="1"/>
          </p:cNvSpPr>
          <p:nvPr>
            <p:ph type="title"/>
          </p:nvPr>
        </p:nvSpPr>
        <p:spPr>
          <a:xfrm>
            <a:off x="9625" y="657264"/>
            <a:ext cx="8230103" cy="656902"/>
          </a:xfrm>
        </p:spPr>
        <p:txBody>
          <a:bodyPr/>
          <a:lstStyle/>
          <a:p>
            <a:pPr eaLnBrk="1" hangingPunct="1"/>
            <a:r>
              <a:rPr lang="en-AU" dirty="0" smtClean="0">
                <a:solidFill>
                  <a:srgbClr val="FFFF00"/>
                </a:solidFill>
              </a:rPr>
              <a:t>Purpose </a:t>
            </a:r>
          </a:p>
        </p:txBody>
      </p:sp>
      <p:sp>
        <p:nvSpPr>
          <p:cNvPr id="5124" name="Rectangle 21"/>
          <p:cNvSpPr>
            <a:spLocks noGrp="1" noChangeArrowheads="1"/>
          </p:cNvSpPr>
          <p:nvPr>
            <p:ph idx="1"/>
          </p:nvPr>
        </p:nvSpPr>
        <p:spPr>
          <a:xfrm>
            <a:off x="133952" y="3054684"/>
            <a:ext cx="7926032" cy="3154478"/>
          </a:xfrm>
        </p:spPr>
        <p:txBody>
          <a:bodyPr>
            <a:normAutofit fontScale="77500" lnSpcReduction="20000"/>
          </a:bodyPr>
          <a:lstStyle/>
          <a:p>
            <a:pPr eaLnBrk="1" hangingPunct="1"/>
            <a:r>
              <a:rPr lang="en-US" sz="2500" dirty="0" smtClean="0">
                <a:solidFill>
                  <a:srgbClr val="FFFF00"/>
                </a:solidFill>
              </a:rPr>
              <a:t>During both the Spring/ Summer months in Louisiana most work areas </a:t>
            </a:r>
            <a:r>
              <a:rPr lang="en-US" sz="2500" dirty="0">
                <a:solidFill>
                  <a:srgbClr val="FFFF00"/>
                </a:solidFill>
              </a:rPr>
              <a:t>are </a:t>
            </a:r>
            <a:r>
              <a:rPr lang="en-US" sz="2500" dirty="0" smtClean="0">
                <a:solidFill>
                  <a:srgbClr val="FFFF00"/>
                </a:solidFill>
              </a:rPr>
              <a:t>at a </a:t>
            </a:r>
            <a:r>
              <a:rPr lang="en-US" sz="2500" dirty="0">
                <a:solidFill>
                  <a:srgbClr val="FFFF00"/>
                </a:solidFill>
              </a:rPr>
              <a:t>high risk </a:t>
            </a:r>
            <a:r>
              <a:rPr lang="en-US" sz="2500" dirty="0" smtClean="0">
                <a:solidFill>
                  <a:srgbClr val="FFFF00"/>
                </a:solidFill>
              </a:rPr>
              <a:t>for environmental related </a:t>
            </a:r>
            <a:r>
              <a:rPr lang="en-US" sz="2500" dirty="0">
                <a:solidFill>
                  <a:srgbClr val="FFFF00"/>
                </a:solidFill>
              </a:rPr>
              <a:t>Heat </a:t>
            </a:r>
            <a:r>
              <a:rPr lang="en-US" sz="2500" dirty="0" smtClean="0">
                <a:solidFill>
                  <a:srgbClr val="FFFF00"/>
                </a:solidFill>
              </a:rPr>
              <a:t>Stress.  </a:t>
            </a:r>
          </a:p>
          <a:p>
            <a:pPr eaLnBrk="1" hangingPunct="1"/>
            <a:r>
              <a:rPr lang="en-US" sz="2500" dirty="0" smtClean="0">
                <a:solidFill>
                  <a:srgbClr val="FFFF00"/>
                </a:solidFill>
              </a:rPr>
              <a:t>We need to be prepared to handle stress both at work and in our recreational activities away from work </a:t>
            </a:r>
            <a:endParaRPr lang="en-US" sz="2500" dirty="0">
              <a:solidFill>
                <a:srgbClr val="FFFF00"/>
              </a:solidFill>
            </a:endParaRPr>
          </a:p>
          <a:p>
            <a:pPr eaLnBrk="1" hangingPunct="1"/>
            <a:r>
              <a:rPr lang="en-US" sz="2500" dirty="0" smtClean="0">
                <a:solidFill>
                  <a:srgbClr val="FFFF00"/>
                </a:solidFill>
              </a:rPr>
              <a:t>Heat </a:t>
            </a:r>
            <a:r>
              <a:rPr lang="en-US" sz="2500" dirty="0">
                <a:solidFill>
                  <a:srgbClr val="FFFF00"/>
                </a:solidFill>
              </a:rPr>
              <a:t>Stress can have deadly </a:t>
            </a:r>
            <a:r>
              <a:rPr lang="en-US" sz="2500" dirty="0" smtClean="0">
                <a:solidFill>
                  <a:srgbClr val="FFFF00"/>
                </a:solidFill>
              </a:rPr>
              <a:t>consequences</a:t>
            </a:r>
          </a:p>
          <a:p>
            <a:r>
              <a:rPr lang="en-US" sz="2500" dirty="0">
                <a:solidFill>
                  <a:srgbClr val="FFFF00"/>
                </a:solidFill>
              </a:rPr>
              <a:t>Heat Stress is not an accident, it is preventable </a:t>
            </a:r>
          </a:p>
          <a:p>
            <a:pPr marL="0" indent="0" eaLnBrk="1" hangingPunct="1">
              <a:buNone/>
            </a:pPr>
            <a:endParaRPr lang="en-US" sz="2500" dirty="0">
              <a:solidFill>
                <a:srgbClr val="FFFF00"/>
              </a:solidFill>
            </a:endParaRPr>
          </a:p>
          <a:p>
            <a:pPr eaLnBrk="1" hangingPunct="1"/>
            <a:endParaRPr lang="en-US" dirty="0" smtClean="0">
              <a:solidFill>
                <a:srgbClr val="FFFF00"/>
              </a:solidFill>
            </a:endParaRPr>
          </a:p>
          <a:p>
            <a:pPr algn="ctr" eaLnBrk="1" hangingPunct="1">
              <a:buFont typeface="Wingdings" pitchFamily="2" charset="2"/>
              <a:buNone/>
            </a:pPr>
            <a:r>
              <a:rPr lang="en-AU" sz="2500" b="1" dirty="0">
                <a:solidFill>
                  <a:srgbClr val="FFFF00"/>
                </a:solidFill>
              </a:rPr>
              <a:t>“Be aware and be prepared”</a:t>
            </a:r>
          </a:p>
        </p:txBody>
      </p:sp>
      <p:sp>
        <p:nvSpPr>
          <p:cNvPr id="5125" name="Rectangle 5"/>
          <p:cNvSpPr>
            <a:spLocks noChangeArrowheads="1"/>
          </p:cNvSpPr>
          <p:nvPr/>
        </p:nvSpPr>
        <p:spPr bwMode="auto">
          <a:xfrm>
            <a:off x="247048" y="1704120"/>
            <a:ext cx="7315200" cy="606501"/>
          </a:xfrm>
          <a:prstGeom prst="rect">
            <a:avLst/>
          </a:prstGeom>
          <a:noFill/>
          <a:ln w="9525">
            <a:noFill/>
            <a:miter lim="800000"/>
            <a:headEnd/>
            <a:tailEnd/>
          </a:ln>
        </p:spPr>
        <p:txBody>
          <a:bodyPr lIns="0" tIns="45715" rIns="91431" bIns="45715" anchor="ctr"/>
          <a:lstStyle/>
          <a:p>
            <a:pPr defTabSz="913862"/>
            <a:r>
              <a:rPr lang="en-AU" sz="2500" dirty="0" smtClean="0">
                <a:solidFill>
                  <a:srgbClr val="FFFF00"/>
                </a:solidFill>
              </a:rPr>
              <a:t>To understand </a:t>
            </a:r>
            <a:r>
              <a:rPr lang="en-AU" sz="2500" dirty="0">
                <a:solidFill>
                  <a:srgbClr val="FFFF00"/>
                </a:solidFill>
              </a:rPr>
              <a:t>the causes and </a:t>
            </a:r>
            <a:r>
              <a:rPr lang="en-AU" sz="2500" dirty="0" smtClean="0">
                <a:solidFill>
                  <a:srgbClr val="FFFF00"/>
                </a:solidFill>
              </a:rPr>
              <a:t>preventive  </a:t>
            </a:r>
            <a:r>
              <a:rPr lang="en-AU" sz="2500" dirty="0">
                <a:solidFill>
                  <a:srgbClr val="FFFF00"/>
                </a:solidFill>
              </a:rPr>
              <a:t>measures to eliminate heat </a:t>
            </a:r>
            <a:r>
              <a:rPr lang="en-AU" sz="2500" dirty="0" smtClean="0">
                <a:solidFill>
                  <a:srgbClr val="FFFF00"/>
                </a:solidFill>
              </a:rPr>
              <a:t>stress during the Spring/Summer </a:t>
            </a:r>
            <a:endParaRPr lang="en-AU" sz="2500" dirty="0">
              <a:solidFill>
                <a:srgbClr val="FFFF00"/>
              </a:solidFill>
            </a:endParaRPr>
          </a:p>
        </p:txBody>
      </p:sp>
      <p:cxnSp>
        <p:nvCxnSpPr>
          <p:cNvPr id="6" name="Straight Connector 5"/>
          <p:cNvCxnSpPr/>
          <p:nvPr/>
        </p:nvCxnSpPr>
        <p:spPr>
          <a:xfrm flipV="1">
            <a:off x="9625" y="1376416"/>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03999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4"/>
          <p:cNvSpPr>
            <a:spLocks noGrp="1" noChangeArrowheads="1"/>
          </p:cNvSpPr>
          <p:nvPr>
            <p:ph type="title"/>
          </p:nvPr>
        </p:nvSpPr>
        <p:spPr>
          <a:xfrm>
            <a:off x="184099" y="568221"/>
            <a:ext cx="9404723" cy="1400530"/>
          </a:xfrm>
        </p:spPr>
        <p:txBody>
          <a:bodyPr/>
          <a:lstStyle/>
          <a:p>
            <a:pPr eaLnBrk="1" hangingPunct="1"/>
            <a:r>
              <a:rPr lang="en-AU" dirty="0" smtClean="0">
                <a:solidFill>
                  <a:srgbClr val="FFFF00"/>
                </a:solidFill>
              </a:rPr>
              <a:t>Heat Rash</a:t>
            </a:r>
          </a:p>
        </p:txBody>
      </p:sp>
      <p:sp>
        <p:nvSpPr>
          <p:cNvPr id="20483" name="Rectangle 15"/>
          <p:cNvSpPr>
            <a:spLocks noGrp="1" noChangeArrowheads="1"/>
          </p:cNvSpPr>
          <p:nvPr>
            <p:ph idx="1"/>
          </p:nvPr>
        </p:nvSpPr>
        <p:spPr>
          <a:xfrm>
            <a:off x="184099" y="1802661"/>
            <a:ext cx="8946541" cy="4195481"/>
          </a:xfrm>
        </p:spPr>
        <p:txBody>
          <a:bodyPr>
            <a:normAutofit/>
          </a:bodyPr>
          <a:lstStyle/>
          <a:p>
            <a:pPr eaLnBrk="1" hangingPunct="1"/>
            <a:r>
              <a:rPr lang="en-AU" sz="2400" dirty="0" smtClean="0">
                <a:solidFill>
                  <a:srgbClr val="FFFF00"/>
                </a:solidFill>
              </a:rPr>
              <a:t>Heat rash (Prickly Heat) is caused by the skin being continuously wet from unevaporated sweat causing itchiness, irritation and red skin</a:t>
            </a:r>
          </a:p>
          <a:p>
            <a:pPr eaLnBrk="1" hangingPunct="1"/>
            <a:r>
              <a:rPr lang="en-AU" sz="2400" dirty="0" smtClean="0">
                <a:solidFill>
                  <a:srgbClr val="FFFF00"/>
                </a:solidFill>
              </a:rPr>
              <a:t>Keeping the skin cool and dry and some creams or powders can help</a:t>
            </a:r>
          </a:p>
        </p:txBody>
      </p:sp>
      <p:cxnSp>
        <p:nvCxnSpPr>
          <p:cNvPr id="4" name="Straight Connector 3"/>
          <p:cNvCxnSpPr/>
          <p:nvPr/>
        </p:nvCxnSpPr>
        <p:spPr>
          <a:xfrm flipV="1">
            <a:off x="0" y="1414916"/>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8702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
          <p:cNvSpPr>
            <a:spLocks noGrp="1" noChangeArrowheads="1"/>
          </p:cNvSpPr>
          <p:nvPr>
            <p:ph type="title"/>
          </p:nvPr>
        </p:nvSpPr>
        <p:spPr>
          <a:xfrm>
            <a:off x="222599" y="606723"/>
            <a:ext cx="9404723" cy="1400530"/>
          </a:xfrm>
        </p:spPr>
        <p:txBody>
          <a:bodyPr/>
          <a:lstStyle/>
          <a:p>
            <a:pPr eaLnBrk="1" hangingPunct="1"/>
            <a:r>
              <a:rPr lang="en-AU" dirty="0" smtClean="0">
                <a:solidFill>
                  <a:srgbClr val="FFFF00"/>
                </a:solidFill>
              </a:rPr>
              <a:t>Heat Cramps</a:t>
            </a:r>
          </a:p>
        </p:txBody>
      </p:sp>
      <p:sp>
        <p:nvSpPr>
          <p:cNvPr id="21507" name="Rectangle 15"/>
          <p:cNvSpPr>
            <a:spLocks noGrp="1" noChangeArrowheads="1"/>
          </p:cNvSpPr>
          <p:nvPr>
            <p:ph idx="1"/>
          </p:nvPr>
        </p:nvSpPr>
        <p:spPr>
          <a:xfrm>
            <a:off x="324647" y="1853248"/>
            <a:ext cx="8946541" cy="4195481"/>
          </a:xfrm>
        </p:spPr>
        <p:txBody>
          <a:bodyPr>
            <a:normAutofit/>
          </a:bodyPr>
          <a:lstStyle/>
          <a:p>
            <a:pPr eaLnBrk="1" hangingPunct="1"/>
            <a:r>
              <a:rPr lang="en-AU" sz="2800" dirty="0" smtClean="0">
                <a:solidFill>
                  <a:srgbClr val="FFFF00"/>
                </a:solidFill>
              </a:rPr>
              <a:t>Heat cramps are painful spasms of the muscles that are thought to be caused by a depletion of salts due to excessive sweating </a:t>
            </a:r>
          </a:p>
          <a:p>
            <a:pPr eaLnBrk="1" hangingPunct="1"/>
            <a:r>
              <a:rPr lang="en-AU" sz="2800" dirty="0" smtClean="0">
                <a:solidFill>
                  <a:srgbClr val="FFFF00"/>
                </a:solidFill>
              </a:rPr>
              <a:t>Rest the affected person in a cool place and give them frequent small drinks of an electrolyte fluid</a:t>
            </a:r>
          </a:p>
        </p:txBody>
      </p:sp>
      <p:cxnSp>
        <p:nvCxnSpPr>
          <p:cNvPr id="4" name="Straight Connector 3"/>
          <p:cNvCxnSpPr/>
          <p:nvPr/>
        </p:nvCxnSpPr>
        <p:spPr>
          <a:xfrm flipV="1">
            <a:off x="0" y="1414916"/>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82835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4"/>
          <p:cNvSpPr>
            <a:spLocks noGrp="1" noChangeArrowheads="1"/>
          </p:cNvSpPr>
          <p:nvPr>
            <p:ph type="title"/>
          </p:nvPr>
        </p:nvSpPr>
        <p:spPr>
          <a:xfrm>
            <a:off x="68595" y="652388"/>
            <a:ext cx="9404723" cy="1400530"/>
          </a:xfrm>
        </p:spPr>
        <p:txBody>
          <a:bodyPr/>
          <a:lstStyle/>
          <a:p>
            <a:pPr eaLnBrk="1" hangingPunct="1"/>
            <a:r>
              <a:rPr lang="en-AU" sz="3600" dirty="0" smtClean="0">
                <a:solidFill>
                  <a:srgbClr val="FFFF00"/>
                </a:solidFill>
              </a:rPr>
              <a:t>Heat Faint</a:t>
            </a:r>
          </a:p>
        </p:txBody>
      </p:sp>
      <p:sp>
        <p:nvSpPr>
          <p:cNvPr id="22531" name="Rectangle 15"/>
          <p:cNvSpPr>
            <a:spLocks noGrp="1" noChangeArrowheads="1"/>
          </p:cNvSpPr>
          <p:nvPr>
            <p:ph idx="1"/>
          </p:nvPr>
        </p:nvSpPr>
        <p:spPr>
          <a:xfrm>
            <a:off x="68595" y="1812286"/>
            <a:ext cx="8946541" cy="4195481"/>
          </a:xfrm>
        </p:spPr>
        <p:txBody>
          <a:bodyPr>
            <a:normAutofit/>
          </a:bodyPr>
          <a:lstStyle/>
          <a:p>
            <a:pPr eaLnBrk="1" hangingPunct="1"/>
            <a:r>
              <a:rPr lang="en-AU" sz="2800" dirty="0" smtClean="0">
                <a:solidFill>
                  <a:srgbClr val="FFFF00"/>
                </a:solidFill>
              </a:rPr>
              <a:t>Heat faint occurs when body fluids shift to the skin to cool the body down resulting in a drop in blood pressure </a:t>
            </a:r>
          </a:p>
          <a:p>
            <a:pPr eaLnBrk="1" hangingPunct="1"/>
            <a:r>
              <a:rPr lang="en-AU" sz="2800" dirty="0" smtClean="0">
                <a:solidFill>
                  <a:srgbClr val="FFFF00"/>
                </a:solidFill>
              </a:rPr>
              <a:t>Rest the affected person in a cool place and give them frequent small sips of fluids</a:t>
            </a:r>
          </a:p>
        </p:txBody>
      </p:sp>
      <p:cxnSp>
        <p:nvCxnSpPr>
          <p:cNvPr id="4" name="Straight Connector 3"/>
          <p:cNvCxnSpPr/>
          <p:nvPr/>
        </p:nvCxnSpPr>
        <p:spPr>
          <a:xfrm flipV="1">
            <a:off x="0" y="1414916"/>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24952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8"/>
          <p:cNvSpPr>
            <a:spLocks noGrp="1" noChangeArrowheads="1"/>
          </p:cNvSpPr>
          <p:nvPr>
            <p:ph type="title"/>
          </p:nvPr>
        </p:nvSpPr>
        <p:spPr>
          <a:xfrm>
            <a:off x="840908" y="597097"/>
            <a:ext cx="9404723" cy="1400530"/>
          </a:xfrm>
        </p:spPr>
        <p:txBody>
          <a:bodyPr/>
          <a:lstStyle/>
          <a:p>
            <a:pPr eaLnBrk="1" hangingPunct="1"/>
            <a:r>
              <a:rPr lang="en-AU" dirty="0" smtClean="0">
                <a:solidFill>
                  <a:srgbClr val="FFFF00"/>
                </a:solidFill>
              </a:rPr>
              <a:t>Heat Exhaustion and Heat Stroke</a:t>
            </a:r>
          </a:p>
        </p:txBody>
      </p:sp>
      <p:sp>
        <p:nvSpPr>
          <p:cNvPr id="23555" name="Rectangle 19"/>
          <p:cNvSpPr>
            <a:spLocks noGrp="1" noChangeArrowheads="1"/>
          </p:cNvSpPr>
          <p:nvPr>
            <p:ph idx="1"/>
          </p:nvPr>
        </p:nvSpPr>
        <p:spPr>
          <a:xfrm>
            <a:off x="1670132" y="2235669"/>
            <a:ext cx="7746277" cy="4526078"/>
          </a:xfrm>
        </p:spPr>
        <p:txBody>
          <a:bodyPr>
            <a:normAutofit/>
          </a:bodyPr>
          <a:lstStyle/>
          <a:p>
            <a:pPr eaLnBrk="1" hangingPunct="1"/>
            <a:r>
              <a:rPr lang="en-AU" sz="2400" dirty="0" smtClean="0">
                <a:solidFill>
                  <a:srgbClr val="FFFF00"/>
                </a:solidFill>
              </a:rPr>
              <a:t>Serious conditions that require immediate treatment</a:t>
            </a:r>
          </a:p>
          <a:p>
            <a:pPr eaLnBrk="1" hangingPunct="1"/>
            <a:r>
              <a:rPr lang="en-AU" sz="2400" dirty="0" smtClean="0">
                <a:solidFill>
                  <a:srgbClr val="FFFF00"/>
                </a:solidFill>
              </a:rPr>
              <a:t>Due to a combination of increasing body temperature and severe dehydration</a:t>
            </a:r>
          </a:p>
          <a:p>
            <a:pPr eaLnBrk="1" hangingPunct="1"/>
            <a:endParaRPr lang="en-AU" sz="2400" dirty="0" smtClean="0">
              <a:solidFill>
                <a:srgbClr val="FFFF00"/>
              </a:solidFill>
            </a:endParaRPr>
          </a:p>
        </p:txBody>
      </p:sp>
      <p:sp>
        <p:nvSpPr>
          <p:cNvPr id="83973" name="Rectangle 5"/>
          <p:cNvSpPr>
            <a:spLocks noChangeArrowheads="1"/>
          </p:cNvSpPr>
          <p:nvPr/>
        </p:nvSpPr>
        <p:spPr bwMode="auto">
          <a:xfrm>
            <a:off x="2227694" y="4261506"/>
            <a:ext cx="5683291" cy="1214682"/>
          </a:xfrm>
          <a:prstGeom prst="rect">
            <a:avLst/>
          </a:prstGeom>
          <a:noFill/>
          <a:ln w="9525">
            <a:noFill/>
            <a:miter lim="800000"/>
            <a:headEnd/>
            <a:tailEnd/>
          </a:ln>
        </p:spPr>
        <p:txBody>
          <a:bodyPr lIns="91431" tIns="45715" rIns="91431" bIns="45715"/>
          <a:lstStyle/>
          <a:p>
            <a:pPr marL="293982" indent="-293982">
              <a:spcBef>
                <a:spcPct val="25000"/>
              </a:spcBef>
              <a:spcAft>
                <a:spcPct val="25000"/>
              </a:spcAft>
              <a:buClr>
                <a:srgbClr val="0085CF"/>
              </a:buClr>
              <a:buSzPct val="120000"/>
            </a:pPr>
            <a:r>
              <a:rPr lang="en-AU" sz="3000" b="1" dirty="0">
                <a:solidFill>
                  <a:schemeClr val="accent1">
                    <a:lumMod val="60000"/>
                    <a:lumOff val="40000"/>
                  </a:schemeClr>
                </a:solidFill>
              </a:rPr>
              <a:t>Heat Stroke must be treated as a medical emergency</a:t>
            </a:r>
            <a:endParaRPr lang="en-US" sz="2300" dirty="0">
              <a:solidFill>
                <a:schemeClr val="accent1">
                  <a:lumMod val="60000"/>
                  <a:lumOff val="40000"/>
                </a:schemeClr>
              </a:solidFill>
            </a:endParaRPr>
          </a:p>
        </p:txBody>
      </p:sp>
      <p:cxnSp>
        <p:nvCxnSpPr>
          <p:cNvPr id="5" name="Straight Connector 4"/>
          <p:cNvCxnSpPr/>
          <p:nvPr/>
        </p:nvCxnSpPr>
        <p:spPr>
          <a:xfrm flipV="1">
            <a:off x="0" y="1414916"/>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746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973"/>
                                        </p:tgtEl>
                                        <p:attrNameLst>
                                          <p:attrName>style.visibility</p:attrName>
                                        </p:attrNameLst>
                                      </p:cBhvr>
                                      <p:to>
                                        <p:strVal val="visible"/>
                                      </p:to>
                                    </p:set>
                                    <p:animEffect transition="in" filter="dissolve">
                                      <p:cBhvr>
                                        <p:cTn id="7" dur="5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7"/>
          <p:cNvSpPr>
            <a:spLocks noGrp="1" noChangeArrowheads="1"/>
          </p:cNvSpPr>
          <p:nvPr>
            <p:ph type="title"/>
          </p:nvPr>
        </p:nvSpPr>
        <p:spPr>
          <a:xfrm>
            <a:off x="405479" y="568221"/>
            <a:ext cx="9404723" cy="1400530"/>
          </a:xfrm>
        </p:spPr>
        <p:txBody>
          <a:bodyPr/>
          <a:lstStyle/>
          <a:p>
            <a:pPr eaLnBrk="1" hangingPunct="1"/>
            <a:r>
              <a:rPr lang="en-AU" dirty="0" smtClean="0">
                <a:solidFill>
                  <a:srgbClr val="FFFF00"/>
                </a:solidFill>
              </a:rPr>
              <a:t>Early Warning Signs of Heat Illness</a:t>
            </a:r>
          </a:p>
        </p:txBody>
      </p:sp>
      <p:sp>
        <p:nvSpPr>
          <p:cNvPr id="24579" name="Rectangle 18"/>
          <p:cNvSpPr>
            <a:spLocks noGrp="1" noChangeArrowheads="1"/>
          </p:cNvSpPr>
          <p:nvPr>
            <p:ph idx="1"/>
          </p:nvPr>
        </p:nvSpPr>
        <p:spPr>
          <a:xfrm>
            <a:off x="737552" y="1968751"/>
            <a:ext cx="8946541" cy="4195481"/>
          </a:xfrm>
        </p:spPr>
        <p:txBody>
          <a:bodyPr>
            <a:normAutofit/>
          </a:bodyPr>
          <a:lstStyle/>
          <a:p>
            <a:pPr eaLnBrk="1" hangingPunct="1"/>
            <a:r>
              <a:rPr lang="en-AU" sz="2400" dirty="0" smtClean="0">
                <a:solidFill>
                  <a:srgbClr val="FFFF00"/>
                </a:solidFill>
              </a:rPr>
              <a:t>Muscle cramps in the limbs or stomach</a:t>
            </a:r>
          </a:p>
          <a:p>
            <a:pPr eaLnBrk="1" hangingPunct="1"/>
            <a:r>
              <a:rPr lang="en-AU" sz="2400" dirty="0" smtClean="0">
                <a:solidFill>
                  <a:srgbClr val="FFFF00"/>
                </a:solidFill>
              </a:rPr>
              <a:t>Urine getting dark</a:t>
            </a:r>
          </a:p>
          <a:p>
            <a:pPr eaLnBrk="1" hangingPunct="1"/>
            <a:r>
              <a:rPr lang="en-AU" sz="2400" dirty="0" smtClean="0">
                <a:solidFill>
                  <a:srgbClr val="FFFF00"/>
                </a:solidFill>
              </a:rPr>
              <a:t>Not passing much urine</a:t>
            </a:r>
          </a:p>
          <a:p>
            <a:pPr eaLnBrk="1" hangingPunct="1"/>
            <a:r>
              <a:rPr lang="en-AU" sz="2400" dirty="0" smtClean="0">
                <a:solidFill>
                  <a:srgbClr val="FFFF00"/>
                </a:solidFill>
              </a:rPr>
              <a:t>Nausea and vomiting</a:t>
            </a:r>
          </a:p>
          <a:p>
            <a:pPr eaLnBrk="1" hangingPunct="1"/>
            <a:r>
              <a:rPr lang="en-AU" sz="2400" dirty="0" smtClean="0">
                <a:solidFill>
                  <a:srgbClr val="FFFF00"/>
                </a:solidFill>
              </a:rPr>
              <a:t>Headaches</a:t>
            </a:r>
          </a:p>
          <a:p>
            <a:pPr eaLnBrk="1" hangingPunct="1"/>
            <a:r>
              <a:rPr lang="en-AU" sz="2400" dirty="0" smtClean="0">
                <a:solidFill>
                  <a:srgbClr val="FFFF00"/>
                </a:solidFill>
              </a:rPr>
              <a:t>Dizziness, confusion and fainting</a:t>
            </a:r>
          </a:p>
        </p:txBody>
      </p:sp>
      <p:cxnSp>
        <p:nvCxnSpPr>
          <p:cNvPr id="4" name="Straight Connector 3"/>
          <p:cNvCxnSpPr/>
          <p:nvPr/>
        </p:nvCxnSpPr>
        <p:spPr>
          <a:xfrm flipV="1">
            <a:off x="0" y="1414916"/>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3327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7"/>
          <p:cNvSpPr>
            <a:spLocks noGrp="1" noChangeArrowheads="1"/>
          </p:cNvSpPr>
          <p:nvPr>
            <p:ph type="title"/>
          </p:nvPr>
        </p:nvSpPr>
        <p:spPr>
          <a:xfrm>
            <a:off x="0" y="885555"/>
            <a:ext cx="10291011" cy="567860"/>
          </a:xfrm>
          <a:noFill/>
        </p:spPr>
        <p:txBody>
          <a:bodyPr/>
          <a:lstStyle/>
          <a:p>
            <a:pPr eaLnBrk="1" hangingPunct="1"/>
            <a:r>
              <a:rPr lang="en-AU" sz="3200" dirty="0" smtClean="0">
                <a:solidFill>
                  <a:srgbClr val="FFFF00"/>
                </a:solidFill>
              </a:rPr>
              <a:t>If Heat Exhaustion or Heat Stroke are Suspected</a:t>
            </a:r>
          </a:p>
        </p:txBody>
      </p:sp>
      <p:sp>
        <p:nvSpPr>
          <p:cNvPr id="25603" name="Rectangle 18"/>
          <p:cNvSpPr>
            <a:spLocks noGrp="1" noChangeArrowheads="1"/>
          </p:cNvSpPr>
          <p:nvPr>
            <p:ph idx="1"/>
          </p:nvPr>
        </p:nvSpPr>
        <p:spPr>
          <a:xfrm>
            <a:off x="208162" y="2062543"/>
            <a:ext cx="8946541" cy="4195481"/>
          </a:xfrm>
        </p:spPr>
        <p:txBody>
          <a:bodyPr/>
          <a:lstStyle/>
          <a:p>
            <a:pPr>
              <a:spcAft>
                <a:spcPts val="1200"/>
              </a:spcAft>
            </a:pPr>
            <a:r>
              <a:rPr lang="en-AU" dirty="0" smtClean="0">
                <a:solidFill>
                  <a:srgbClr val="FFFF00"/>
                </a:solidFill>
              </a:rPr>
              <a:t>Immediately seek medical assistance</a:t>
            </a:r>
          </a:p>
          <a:p>
            <a:pPr>
              <a:spcAft>
                <a:spcPts val="1200"/>
              </a:spcAft>
            </a:pPr>
            <a:r>
              <a:rPr lang="en-AU" dirty="0" smtClean="0">
                <a:solidFill>
                  <a:srgbClr val="FFFF00"/>
                </a:solidFill>
              </a:rPr>
              <a:t>Follow the First Aid principles</a:t>
            </a:r>
            <a:r>
              <a:rPr lang="en-AU" dirty="0" smtClean="0"/>
              <a:t>: </a:t>
            </a:r>
            <a:r>
              <a:rPr lang="en-AU" b="1" dirty="0" smtClean="0">
                <a:solidFill>
                  <a:schemeClr val="folHlink"/>
                </a:solidFill>
              </a:rPr>
              <a:t>D</a:t>
            </a:r>
            <a:r>
              <a:rPr lang="en-AU" dirty="0" smtClean="0">
                <a:solidFill>
                  <a:srgbClr val="FFFF00"/>
                </a:solidFill>
              </a:rPr>
              <a:t>anger</a:t>
            </a:r>
            <a:r>
              <a:rPr lang="en-AU" dirty="0" smtClean="0"/>
              <a:t> </a:t>
            </a:r>
            <a:r>
              <a:rPr lang="en-AU" b="1" dirty="0" smtClean="0">
                <a:solidFill>
                  <a:schemeClr val="folHlink"/>
                </a:solidFill>
              </a:rPr>
              <a:t>R</a:t>
            </a:r>
            <a:r>
              <a:rPr lang="en-AU" dirty="0" smtClean="0">
                <a:solidFill>
                  <a:srgbClr val="FFFF00"/>
                </a:solidFill>
              </a:rPr>
              <a:t>esponse</a:t>
            </a:r>
            <a:r>
              <a:rPr lang="en-AU" dirty="0" smtClean="0"/>
              <a:t> </a:t>
            </a:r>
            <a:r>
              <a:rPr lang="en-AU" b="1" dirty="0" smtClean="0">
                <a:solidFill>
                  <a:schemeClr val="folHlink"/>
                </a:solidFill>
              </a:rPr>
              <a:t>A</a:t>
            </a:r>
            <a:r>
              <a:rPr lang="en-AU" dirty="0" smtClean="0">
                <a:solidFill>
                  <a:srgbClr val="FFFF00"/>
                </a:solidFill>
              </a:rPr>
              <a:t>irway</a:t>
            </a:r>
            <a:r>
              <a:rPr lang="en-AU" dirty="0" smtClean="0"/>
              <a:t> </a:t>
            </a:r>
            <a:r>
              <a:rPr lang="en-AU" b="1" dirty="0" smtClean="0">
                <a:solidFill>
                  <a:schemeClr val="folHlink"/>
                </a:solidFill>
              </a:rPr>
              <a:t>B</a:t>
            </a:r>
            <a:r>
              <a:rPr lang="en-AU" dirty="0" smtClean="0">
                <a:solidFill>
                  <a:srgbClr val="FFFF00"/>
                </a:solidFill>
              </a:rPr>
              <a:t>reathing</a:t>
            </a:r>
            <a:r>
              <a:rPr lang="en-AU" dirty="0" smtClean="0"/>
              <a:t> </a:t>
            </a:r>
            <a:r>
              <a:rPr lang="en-AU" b="1" dirty="0" smtClean="0">
                <a:solidFill>
                  <a:schemeClr val="folHlink"/>
                </a:solidFill>
              </a:rPr>
              <a:t>C</a:t>
            </a:r>
            <a:r>
              <a:rPr lang="en-AU" dirty="0" smtClean="0">
                <a:solidFill>
                  <a:srgbClr val="FFFF00"/>
                </a:solidFill>
              </a:rPr>
              <a:t>ompression</a:t>
            </a:r>
            <a:r>
              <a:rPr lang="en-AU" dirty="0" smtClean="0"/>
              <a:t> </a:t>
            </a:r>
          </a:p>
          <a:p>
            <a:pPr>
              <a:spcAft>
                <a:spcPts val="1200"/>
              </a:spcAft>
            </a:pPr>
            <a:r>
              <a:rPr lang="en-AU" dirty="0" smtClean="0">
                <a:solidFill>
                  <a:srgbClr val="FFFF00"/>
                </a:solidFill>
              </a:rPr>
              <a:t>Get the affected person out of the heat and begin </a:t>
            </a:r>
            <a:r>
              <a:rPr lang="en-AU" b="1" dirty="0" smtClean="0">
                <a:solidFill>
                  <a:srgbClr val="00B0F0"/>
                </a:solidFill>
              </a:rPr>
              <a:t>COOLING</a:t>
            </a:r>
            <a:r>
              <a:rPr lang="en-AU" dirty="0" smtClean="0"/>
              <a:t> </a:t>
            </a:r>
            <a:r>
              <a:rPr lang="en-AU" dirty="0" smtClean="0">
                <a:solidFill>
                  <a:srgbClr val="FFFF00"/>
                </a:solidFill>
              </a:rPr>
              <a:t>them down by spraying with water and fanning down or using ice packs.  </a:t>
            </a:r>
          </a:p>
          <a:p>
            <a:pPr marL="0" indent="0" eaLnBrk="1" hangingPunct="1">
              <a:buNone/>
            </a:pPr>
            <a:endParaRPr lang="en-AU" dirty="0" smtClean="0"/>
          </a:p>
        </p:txBody>
      </p:sp>
      <p:cxnSp>
        <p:nvCxnSpPr>
          <p:cNvPr id="4" name="Straight Connector 3"/>
          <p:cNvCxnSpPr/>
          <p:nvPr/>
        </p:nvCxnSpPr>
        <p:spPr>
          <a:xfrm flipV="1">
            <a:off x="0" y="1414916"/>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61757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3000">
              <a:schemeClr val="accent1"/>
            </a:gs>
            <a:gs pos="44000">
              <a:srgbClr val="0070C0"/>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2043452" y="2967335"/>
            <a:ext cx="8105104" cy="923330"/>
          </a:xfrm>
          <a:prstGeom prst="rect">
            <a:avLst/>
          </a:prstGeom>
          <a:noFill/>
        </p:spPr>
        <p:txBody>
          <a:bodyPr wrap="none" lIns="91440" tIns="45720" rIns="91440" bIns="45720">
            <a:spAutoFit/>
          </a:bodyPr>
          <a:lstStyle/>
          <a:p>
            <a:pPr algn="ctr"/>
            <a:r>
              <a:rPr lang="en-US" sz="5400" dirty="0" smtClean="0">
                <a:ln w="0"/>
                <a:solidFill>
                  <a:srgbClr val="FFFF00"/>
                </a:solidFill>
                <a:effectLst>
                  <a:reflection blurRad="6350" stA="53000" endA="300" endPos="35500" dir="5400000" sy="-90000" algn="bl" rotWithShape="0"/>
                </a:effectLst>
              </a:rPr>
              <a:t>Have a “cool” Summer </a:t>
            </a:r>
            <a:endParaRPr lang="en-US" sz="54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spTree>
    <p:extLst>
      <p:ext uri="{BB962C8B-B14F-4D97-AF65-F5344CB8AC3E}">
        <p14:creationId xmlns:p14="http://schemas.microsoft.com/office/powerpoint/2010/main" val="2628304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6"/>
          <p:cNvSpPr>
            <a:spLocks noGrp="1" noChangeArrowheads="1"/>
          </p:cNvSpPr>
          <p:nvPr>
            <p:ph type="title"/>
          </p:nvPr>
        </p:nvSpPr>
        <p:spPr>
          <a:xfrm>
            <a:off x="97471" y="394967"/>
            <a:ext cx="9404723" cy="1400530"/>
          </a:xfrm>
        </p:spPr>
        <p:txBody>
          <a:bodyPr/>
          <a:lstStyle/>
          <a:p>
            <a:pPr eaLnBrk="1" hangingPunct="1"/>
            <a:r>
              <a:rPr lang="en-AU" dirty="0" smtClean="0">
                <a:solidFill>
                  <a:srgbClr val="FFFF00"/>
                </a:solidFill>
                <a:latin typeface="Arial" panose="020B0604020202020204" pitchFamily="34" charset="0"/>
                <a:cs typeface="Arial" panose="020B0604020202020204" pitchFamily="34" charset="0"/>
              </a:rPr>
              <a:t>What do we Need to Know ? </a:t>
            </a:r>
          </a:p>
        </p:txBody>
      </p:sp>
      <p:sp>
        <p:nvSpPr>
          <p:cNvPr id="6147" name="Rectangle 17"/>
          <p:cNvSpPr>
            <a:spLocks noGrp="1" noChangeArrowheads="1"/>
          </p:cNvSpPr>
          <p:nvPr>
            <p:ph idx="1"/>
          </p:nvPr>
        </p:nvSpPr>
        <p:spPr>
          <a:xfrm>
            <a:off x="438099" y="1716702"/>
            <a:ext cx="8230104" cy="3681009"/>
          </a:xfrm>
        </p:spPr>
        <p:txBody>
          <a:bodyPr/>
          <a:lstStyle/>
          <a:p>
            <a:pPr eaLnBrk="1" hangingPunct="1"/>
            <a:r>
              <a:rPr lang="en-AU" sz="3000" dirty="0">
                <a:solidFill>
                  <a:srgbClr val="FFFF00"/>
                </a:solidFill>
                <a:latin typeface="Arial" panose="020B0604020202020204" pitchFamily="34" charset="0"/>
                <a:cs typeface="Arial" panose="020B0604020202020204" pitchFamily="34" charset="0"/>
              </a:rPr>
              <a:t>What is Heat Stress?</a:t>
            </a:r>
          </a:p>
          <a:p>
            <a:pPr eaLnBrk="1" hangingPunct="1"/>
            <a:r>
              <a:rPr lang="en-AU" sz="3000" dirty="0">
                <a:solidFill>
                  <a:srgbClr val="FFFF00"/>
                </a:solidFill>
                <a:latin typeface="Arial" panose="020B0604020202020204" pitchFamily="34" charset="0"/>
                <a:cs typeface="Arial" panose="020B0604020202020204" pitchFamily="34" charset="0"/>
              </a:rPr>
              <a:t>How do we prevent it </a:t>
            </a:r>
            <a:r>
              <a:rPr lang="en-AU" sz="3000" dirty="0" smtClean="0">
                <a:solidFill>
                  <a:srgbClr val="FFFF00"/>
                </a:solidFill>
                <a:latin typeface="Arial" panose="020B0604020202020204" pitchFamily="34" charset="0"/>
                <a:cs typeface="Arial" panose="020B0604020202020204" pitchFamily="34" charset="0"/>
              </a:rPr>
              <a:t>from occurring</a:t>
            </a:r>
            <a:r>
              <a:rPr lang="en-AU" sz="3000" dirty="0">
                <a:solidFill>
                  <a:srgbClr val="FFFF00"/>
                </a:solidFill>
                <a:latin typeface="Arial" panose="020B0604020202020204" pitchFamily="34" charset="0"/>
                <a:cs typeface="Arial" panose="020B0604020202020204" pitchFamily="34" charset="0"/>
              </a:rPr>
              <a:t>?</a:t>
            </a:r>
          </a:p>
          <a:p>
            <a:pPr eaLnBrk="1" hangingPunct="1"/>
            <a:r>
              <a:rPr lang="en-AU" sz="3000" dirty="0">
                <a:solidFill>
                  <a:srgbClr val="FFFF00"/>
                </a:solidFill>
                <a:latin typeface="Arial" panose="020B0604020202020204" pitchFamily="34" charset="0"/>
                <a:cs typeface="Arial" panose="020B0604020202020204" pitchFamily="34" charset="0"/>
              </a:rPr>
              <a:t>What do we do </a:t>
            </a:r>
            <a:r>
              <a:rPr lang="en-AU" sz="3000" dirty="0" smtClean="0">
                <a:solidFill>
                  <a:srgbClr val="FFFF00"/>
                </a:solidFill>
                <a:latin typeface="Arial" panose="020B0604020202020204" pitchFamily="34" charset="0"/>
                <a:cs typeface="Arial" panose="020B0604020202020204" pitchFamily="34" charset="0"/>
              </a:rPr>
              <a:t>if/when it happens to us ?</a:t>
            </a:r>
            <a:endParaRPr lang="en-AU" sz="3000" dirty="0">
              <a:solidFill>
                <a:srgbClr val="FFFF00"/>
              </a:solidFill>
              <a:latin typeface="Arial" panose="020B0604020202020204" pitchFamily="34" charset="0"/>
              <a:cs typeface="Arial" panose="020B0604020202020204" pitchFamily="34" charset="0"/>
            </a:endParaRP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116" y="3852362"/>
            <a:ext cx="2667000" cy="280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0" y="1376413"/>
            <a:ext cx="12192000" cy="3850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01252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212795" y="1256210"/>
            <a:ext cx="7894112" cy="870270"/>
          </a:xfrm>
          <a:prstGeom prst="rect">
            <a:avLst/>
          </a:prstGeom>
          <a:noFill/>
          <a:ln w="9525">
            <a:noFill/>
            <a:miter lim="800000"/>
            <a:headEnd/>
            <a:tailEnd/>
          </a:ln>
        </p:spPr>
        <p:txBody>
          <a:bodyPr lIns="0" tIns="48381" rIns="96762" bIns="48381">
            <a:spAutoFit/>
          </a:bodyPr>
          <a:lstStyle/>
          <a:p>
            <a:pPr defTabSz="913862">
              <a:spcAft>
                <a:spcPct val="50000"/>
              </a:spcAft>
              <a:buClr>
                <a:schemeClr val="tx2"/>
              </a:buClr>
            </a:pPr>
            <a:r>
              <a:rPr lang="en-AU" sz="2500" dirty="0">
                <a:solidFill>
                  <a:srgbClr val="FFFF00"/>
                </a:solidFill>
              </a:rPr>
              <a:t>Heat Stress is the effect from the heat load that a worker is exposed to from the combination of:</a:t>
            </a:r>
          </a:p>
        </p:txBody>
      </p:sp>
      <p:sp>
        <p:nvSpPr>
          <p:cNvPr id="7171" name="Rectangle 12"/>
          <p:cNvSpPr>
            <a:spLocks noChangeArrowheads="1"/>
          </p:cNvSpPr>
          <p:nvPr/>
        </p:nvSpPr>
        <p:spPr bwMode="auto">
          <a:xfrm>
            <a:off x="4159851" y="5742235"/>
            <a:ext cx="4569480" cy="371292"/>
          </a:xfrm>
          <a:prstGeom prst="rect">
            <a:avLst/>
          </a:prstGeom>
          <a:noFill/>
          <a:ln w="15840" algn="ctr">
            <a:noFill/>
            <a:miter lim="800000"/>
            <a:headEnd/>
            <a:tailEnd/>
          </a:ln>
        </p:spPr>
        <p:txBody>
          <a:bodyPr lIns="96762" tIns="48381" rIns="96762" bIns="48381">
            <a:spAutoFit/>
          </a:bodyPr>
          <a:lstStyle/>
          <a:p>
            <a:pPr defTabSz="913862"/>
            <a:endParaRPr lang="en-US" dirty="0"/>
          </a:p>
        </p:txBody>
      </p:sp>
      <p:grpSp>
        <p:nvGrpSpPr>
          <p:cNvPr id="2" name="Group 66"/>
          <p:cNvGrpSpPr>
            <a:grpSpLocks/>
          </p:cNvGrpSpPr>
          <p:nvPr/>
        </p:nvGrpSpPr>
        <p:grpSpPr bwMode="auto">
          <a:xfrm>
            <a:off x="4402045" y="3922729"/>
            <a:ext cx="3432921" cy="2901586"/>
            <a:chOff x="1832" y="2274"/>
            <a:chExt cx="1608" cy="1456"/>
          </a:xfrm>
        </p:grpSpPr>
        <p:sp>
          <p:nvSpPr>
            <p:cNvPr id="7190" name="Rectangle 25"/>
            <p:cNvSpPr>
              <a:spLocks noChangeArrowheads="1"/>
            </p:cNvSpPr>
            <p:nvPr/>
          </p:nvSpPr>
          <p:spPr bwMode="auto">
            <a:xfrm>
              <a:off x="2116" y="2443"/>
              <a:ext cx="1192" cy="220"/>
            </a:xfrm>
            <a:prstGeom prst="rect">
              <a:avLst/>
            </a:prstGeom>
            <a:noFill/>
            <a:ln w="15840" algn="ctr">
              <a:noFill/>
              <a:miter lim="800000"/>
              <a:headEnd/>
              <a:tailEnd/>
            </a:ln>
          </p:spPr>
          <p:txBody>
            <a:bodyPr wrap="none">
              <a:spAutoFit/>
            </a:bodyPr>
            <a:lstStyle/>
            <a:p>
              <a:pPr defTabSz="913862"/>
              <a:r>
                <a:rPr lang="en-AU" dirty="0">
                  <a:solidFill>
                    <a:srgbClr val="FFFF00"/>
                  </a:solidFill>
                </a:rPr>
                <a:t>Clothing Factors</a:t>
              </a:r>
            </a:p>
          </p:txBody>
        </p:sp>
        <p:sp>
          <p:nvSpPr>
            <p:cNvPr id="7191" name="Oval 46"/>
            <p:cNvSpPr>
              <a:spLocks noChangeArrowheads="1"/>
            </p:cNvSpPr>
            <p:nvPr/>
          </p:nvSpPr>
          <p:spPr bwMode="auto">
            <a:xfrm>
              <a:off x="1832" y="2274"/>
              <a:ext cx="1608" cy="1456"/>
            </a:xfrm>
            <a:prstGeom prst="ellipse">
              <a:avLst/>
            </a:prstGeom>
            <a:noFill/>
            <a:ln w="15840" algn="ctr">
              <a:solidFill>
                <a:srgbClr val="000000"/>
              </a:solidFill>
              <a:round/>
              <a:headEnd/>
              <a:tailEnd/>
            </a:ln>
          </p:spPr>
          <p:txBody>
            <a:bodyPr wrap="none" anchor="ctr"/>
            <a:lstStyle/>
            <a:p>
              <a:endParaRPr lang="en-US" dirty="0"/>
            </a:p>
          </p:txBody>
        </p:sp>
      </p:grpSp>
      <p:sp>
        <p:nvSpPr>
          <p:cNvPr id="224304" name="Line 48"/>
          <p:cNvSpPr>
            <a:spLocks noChangeShapeType="1"/>
          </p:cNvSpPr>
          <p:nvPr/>
        </p:nvSpPr>
        <p:spPr bwMode="auto">
          <a:xfrm>
            <a:off x="4478549" y="3067093"/>
            <a:ext cx="685422" cy="0"/>
          </a:xfrm>
          <a:prstGeom prst="line">
            <a:avLst/>
          </a:prstGeom>
          <a:noFill/>
          <a:ln w="15840">
            <a:solidFill>
              <a:srgbClr val="000000"/>
            </a:solidFill>
            <a:round/>
            <a:headEnd/>
            <a:tailEnd type="triangle" w="med" len="med"/>
          </a:ln>
        </p:spPr>
        <p:txBody>
          <a:bodyPr wrap="none" lIns="96762" tIns="48381" rIns="96762" bIns="48381" anchor="ctr"/>
          <a:lstStyle/>
          <a:p>
            <a:endParaRPr lang="en-US" dirty="0"/>
          </a:p>
        </p:txBody>
      </p:sp>
      <p:sp>
        <p:nvSpPr>
          <p:cNvPr id="224305" name="Line 49"/>
          <p:cNvSpPr>
            <a:spLocks noChangeShapeType="1"/>
          </p:cNvSpPr>
          <p:nvPr/>
        </p:nvSpPr>
        <p:spPr bwMode="auto">
          <a:xfrm flipH="1" flipV="1">
            <a:off x="5943600" y="3258958"/>
            <a:ext cx="13440" cy="604821"/>
          </a:xfrm>
          <a:prstGeom prst="line">
            <a:avLst/>
          </a:prstGeom>
          <a:noFill/>
          <a:ln w="15840">
            <a:solidFill>
              <a:srgbClr val="000000"/>
            </a:solidFill>
            <a:round/>
            <a:headEnd/>
            <a:tailEnd type="triangle" w="med" len="med"/>
          </a:ln>
        </p:spPr>
        <p:txBody>
          <a:bodyPr wrap="none" lIns="96762" tIns="48381" rIns="96762" bIns="48381" anchor="ctr"/>
          <a:lstStyle/>
          <a:p>
            <a:endParaRPr lang="en-US" dirty="0"/>
          </a:p>
        </p:txBody>
      </p:sp>
      <p:sp>
        <p:nvSpPr>
          <p:cNvPr id="224307" name="Line 51"/>
          <p:cNvSpPr>
            <a:spLocks noChangeShapeType="1"/>
          </p:cNvSpPr>
          <p:nvPr/>
        </p:nvSpPr>
        <p:spPr bwMode="auto">
          <a:xfrm flipH="1">
            <a:off x="6825031" y="3050748"/>
            <a:ext cx="685422" cy="13440"/>
          </a:xfrm>
          <a:prstGeom prst="line">
            <a:avLst/>
          </a:prstGeom>
          <a:noFill/>
          <a:ln w="15840">
            <a:solidFill>
              <a:srgbClr val="000000"/>
            </a:solidFill>
            <a:round/>
            <a:headEnd/>
            <a:tailEnd type="triangle" w="med" len="med"/>
          </a:ln>
        </p:spPr>
        <p:txBody>
          <a:bodyPr wrap="none" lIns="96762" tIns="48381" rIns="96762" bIns="48381" anchor="ctr"/>
          <a:lstStyle/>
          <a:p>
            <a:endParaRPr lang="en-US" dirty="0"/>
          </a:p>
        </p:txBody>
      </p:sp>
      <p:sp>
        <p:nvSpPr>
          <p:cNvPr id="224308" name="Text Box 52"/>
          <p:cNvSpPr txBox="1">
            <a:spLocks noChangeArrowheads="1"/>
          </p:cNvSpPr>
          <p:nvPr/>
        </p:nvSpPr>
        <p:spPr bwMode="auto">
          <a:xfrm>
            <a:off x="5260222" y="2416862"/>
            <a:ext cx="1464921" cy="870270"/>
          </a:xfrm>
          <a:prstGeom prst="rect">
            <a:avLst/>
          </a:prstGeom>
          <a:noFill/>
          <a:ln w="15840" algn="ctr">
            <a:noFill/>
            <a:miter lim="800000"/>
            <a:headEnd/>
            <a:tailEnd/>
          </a:ln>
        </p:spPr>
        <p:txBody>
          <a:bodyPr lIns="96762" tIns="48381" rIns="96762" bIns="48381">
            <a:spAutoFit/>
          </a:bodyPr>
          <a:lstStyle/>
          <a:p>
            <a:pPr algn="ctr" defTabSz="913862">
              <a:spcBef>
                <a:spcPct val="50000"/>
              </a:spcBef>
            </a:pPr>
            <a:r>
              <a:rPr lang="en-AU" sz="2500" b="1" dirty="0">
                <a:solidFill>
                  <a:srgbClr val="FFFF00"/>
                </a:solidFill>
              </a:rPr>
              <a:t>HEAT STRESS</a:t>
            </a:r>
          </a:p>
        </p:txBody>
      </p:sp>
      <p:grpSp>
        <p:nvGrpSpPr>
          <p:cNvPr id="3" name="Group 64"/>
          <p:cNvGrpSpPr>
            <a:grpSpLocks/>
          </p:cNvGrpSpPr>
          <p:nvPr/>
        </p:nvGrpSpPr>
        <p:grpSpPr bwMode="auto">
          <a:xfrm>
            <a:off x="1020278" y="2257187"/>
            <a:ext cx="3519193" cy="3354341"/>
            <a:chOff x="136" y="1106"/>
            <a:chExt cx="1664" cy="1568"/>
          </a:xfrm>
        </p:grpSpPr>
        <p:sp>
          <p:nvSpPr>
            <p:cNvPr id="7188" name="Rectangle 23"/>
            <p:cNvSpPr>
              <a:spLocks noChangeArrowheads="1"/>
            </p:cNvSpPr>
            <p:nvPr/>
          </p:nvSpPr>
          <p:spPr bwMode="auto">
            <a:xfrm>
              <a:off x="356" y="1360"/>
              <a:ext cx="1319" cy="183"/>
            </a:xfrm>
            <a:prstGeom prst="rect">
              <a:avLst/>
            </a:prstGeom>
            <a:noFill/>
            <a:ln w="15840" algn="ctr">
              <a:noFill/>
              <a:miter lim="800000"/>
              <a:headEnd/>
              <a:tailEnd/>
            </a:ln>
          </p:spPr>
          <p:txBody>
            <a:bodyPr wrap="none">
              <a:spAutoFit/>
            </a:bodyPr>
            <a:lstStyle/>
            <a:p>
              <a:pPr defTabSz="913862">
                <a:spcBef>
                  <a:spcPct val="25000"/>
                </a:spcBef>
                <a:spcAft>
                  <a:spcPct val="25000"/>
                </a:spcAft>
                <a:buClr>
                  <a:srgbClr val="0085CF"/>
                </a:buClr>
                <a:buSzPct val="120000"/>
              </a:pPr>
              <a:r>
                <a:rPr lang="en-AU" dirty="0">
                  <a:solidFill>
                    <a:srgbClr val="FFFF00"/>
                  </a:solidFill>
                </a:rPr>
                <a:t>Environmental Factors</a:t>
              </a:r>
            </a:p>
          </p:txBody>
        </p:sp>
        <p:sp>
          <p:nvSpPr>
            <p:cNvPr id="7189" name="Oval 54"/>
            <p:cNvSpPr>
              <a:spLocks noChangeArrowheads="1"/>
            </p:cNvSpPr>
            <p:nvPr/>
          </p:nvSpPr>
          <p:spPr bwMode="auto">
            <a:xfrm>
              <a:off x="136" y="1106"/>
              <a:ext cx="1664" cy="1568"/>
            </a:xfrm>
            <a:prstGeom prst="ellipse">
              <a:avLst/>
            </a:prstGeom>
            <a:noFill/>
            <a:ln w="15840" algn="ctr">
              <a:solidFill>
                <a:srgbClr val="000000"/>
              </a:solidFill>
              <a:round/>
              <a:headEnd/>
              <a:tailEnd/>
            </a:ln>
          </p:spPr>
          <p:txBody>
            <a:bodyPr wrap="none" anchor="ctr"/>
            <a:lstStyle/>
            <a:p>
              <a:endParaRPr lang="en-US" dirty="0"/>
            </a:p>
          </p:txBody>
        </p:sp>
      </p:grpSp>
      <p:grpSp>
        <p:nvGrpSpPr>
          <p:cNvPr id="4" name="Group 65"/>
          <p:cNvGrpSpPr>
            <a:grpSpLocks/>
          </p:cNvGrpSpPr>
          <p:nvPr/>
        </p:nvGrpSpPr>
        <p:grpSpPr bwMode="auto">
          <a:xfrm>
            <a:off x="7683917" y="2282830"/>
            <a:ext cx="3760521" cy="3328698"/>
            <a:chOff x="3552" y="1226"/>
            <a:chExt cx="1664" cy="1568"/>
          </a:xfrm>
        </p:grpSpPr>
        <p:sp>
          <p:nvSpPr>
            <p:cNvPr id="7186" name="Rectangle 24"/>
            <p:cNvSpPr>
              <a:spLocks noChangeArrowheads="1"/>
            </p:cNvSpPr>
            <p:nvPr/>
          </p:nvSpPr>
          <p:spPr bwMode="auto">
            <a:xfrm>
              <a:off x="3903" y="1421"/>
              <a:ext cx="910" cy="183"/>
            </a:xfrm>
            <a:prstGeom prst="rect">
              <a:avLst/>
            </a:prstGeom>
            <a:noFill/>
            <a:ln w="15840" algn="ctr">
              <a:noFill/>
              <a:miter lim="800000"/>
              <a:headEnd/>
              <a:tailEnd/>
            </a:ln>
          </p:spPr>
          <p:txBody>
            <a:bodyPr wrap="none">
              <a:spAutoFit/>
            </a:bodyPr>
            <a:lstStyle/>
            <a:p>
              <a:pPr defTabSz="913862">
                <a:spcBef>
                  <a:spcPct val="25000"/>
                </a:spcBef>
                <a:spcAft>
                  <a:spcPct val="25000"/>
                </a:spcAft>
                <a:buClr>
                  <a:srgbClr val="0085CF"/>
                </a:buClr>
                <a:buSzPct val="120000"/>
              </a:pPr>
              <a:r>
                <a:rPr lang="en-AU" dirty="0">
                  <a:solidFill>
                    <a:srgbClr val="FFFF00"/>
                  </a:solidFill>
                </a:rPr>
                <a:t>Metabolic Heat</a:t>
              </a:r>
            </a:p>
          </p:txBody>
        </p:sp>
        <p:sp>
          <p:nvSpPr>
            <p:cNvPr id="7187" name="Oval 55"/>
            <p:cNvSpPr>
              <a:spLocks noChangeArrowheads="1"/>
            </p:cNvSpPr>
            <p:nvPr/>
          </p:nvSpPr>
          <p:spPr bwMode="auto">
            <a:xfrm>
              <a:off x="3552" y="1226"/>
              <a:ext cx="1664" cy="1568"/>
            </a:xfrm>
            <a:prstGeom prst="ellipse">
              <a:avLst/>
            </a:prstGeom>
            <a:noFill/>
            <a:ln w="15840" algn="ctr">
              <a:solidFill>
                <a:srgbClr val="000000"/>
              </a:solidFill>
              <a:round/>
              <a:headEnd/>
              <a:tailEnd/>
            </a:ln>
          </p:spPr>
          <p:txBody>
            <a:bodyPr wrap="none" anchor="ctr"/>
            <a:lstStyle/>
            <a:p>
              <a:endParaRPr lang="en-US" dirty="0"/>
            </a:p>
          </p:txBody>
        </p:sp>
      </p:grpSp>
      <p:pic>
        <p:nvPicPr>
          <p:cNvPr id="224316" name="Picture 60" descr="MCj04347360000[1]"/>
          <p:cNvPicPr>
            <a:picLocks noChangeAspect="1" noChangeArrowheads="1"/>
          </p:cNvPicPr>
          <p:nvPr/>
        </p:nvPicPr>
        <p:blipFill>
          <a:blip r:embed="rId3" cstate="print"/>
          <a:srcRect/>
          <a:stretch>
            <a:fillRect/>
          </a:stretch>
        </p:blipFill>
        <p:spPr bwMode="auto">
          <a:xfrm>
            <a:off x="2533282" y="4921198"/>
            <a:ext cx="513129" cy="513160"/>
          </a:xfrm>
          <a:prstGeom prst="rect">
            <a:avLst/>
          </a:prstGeom>
          <a:noFill/>
          <a:ln w="9525">
            <a:noFill/>
            <a:miter lim="800000"/>
            <a:headEnd/>
            <a:tailEnd/>
          </a:ln>
        </p:spPr>
      </p:pic>
      <p:pic>
        <p:nvPicPr>
          <p:cNvPr id="224318" name="Picture 62" descr="MCj01209270000[1]"/>
          <p:cNvPicPr>
            <a:picLocks noChangeAspect="1" noChangeArrowheads="1"/>
          </p:cNvPicPr>
          <p:nvPr/>
        </p:nvPicPr>
        <p:blipFill>
          <a:blip r:embed="rId4" cstate="print"/>
          <a:srcRect/>
          <a:stretch>
            <a:fillRect/>
          </a:stretch>
        </p:blipFill>
        <p:spPr bwMode="auto">
          <a:xfrm>
            <a:off x="9193291" y="3620319"/>
            <a:ext cx="1570759" cy="1458291"/>
          </a:xfrm>
          <a:prstGeom prst="rect">
            <a:avLst/>
          </a:prstGeom>
          <a:noFill/>
          <a:ln w="9525">
            <a:noFill/>
            <a:miter lim="800000"/>
            <a:headEnd/>
            <a:tailEnd/>
          </a:ln>
        </p:spPr>
      </p:pic>
      <p:pic>
        <p:nvPicPr>
          <p:cNvPr id="224319" name="Picture 63" descr="MCj02503810000[1]"/>
          <p:cNvPicPr>
            <a:picLocks noChangeAspect="1" noChangeArrowheads="1"/>
          </p:cNvPicPr>
          <p:nvPr/>
        </p:nvPicPr>
        <p:blipFill>
          <a:blip r:embed="rId5" cstate="print"/>
          <a:srcRect/>
          <a:stretch>
            <a:fillRect/>
          </a:stretch>
        </p:blipFill>
        <p:spPr bwMode="auto">
          <a:xfrm>
            <a:off x="5943600" y="5083072"/>
            <a:ext cx="1379243" cy="1367568"/>
          </a:xfrm>
          <a:prstGeom prst="rect">
            <a:avLst/>
          </a:prstGeom>
          <a:noFill/>
          <a:ln w="9525">
            <a:noFill/>
            <a:miter lim="800000"/>
            <a:headEnd/>
            <a:tailEnd/>
          </a:ln>
        </p:spPr>
      </p:pic>
      <p:sp>
        <p:nvSpPr>
          <p:cNvPr id="7182" name="Rectangle 67"/>
          <p:cNvSpPr>
            <a:spLocks noChangeArrowheads="1"/>
          </p:cNvSpPr>
          <p:nvPr/>
        </p:nvSpPr>
        <p:spPr bwMode="auto">
          <a:xfrm>
            <a:off x="247349" y="237809"/>
            <a:ext cx="8230103" cy="656904"/>
          </a:xfrm>
          <a:prstGeom prst="rect">
            <a:avLst/>
          </a:prstGeom>
          <a:noFill/>
          <a:ln w="9525">
            <a:noFill/>
            <a:miter lim="800000"/>
            <a:headEnd/>
            <a:tailEnd/>
          </a:ln>
        </p:spPr>
        <p:txBody>
          <a:bodyPr lIns="0" tIns="0" rIns="0" bIns="0" anchor="b"/>
          <a:lstStyle/>
          <a:p>
            <a:pPr defTabSz="913862"/>
            <a:r>
              <a:rPr lang="en-AU" sz="3000" dirty="0">
                <a:solidFill>
                  <a:srgbClr val="FFFF00"/>
                </a:solidFill>
                <a:latin typeface="Arial" panose="020B0604020202020204" pitchFamily="34" charset="0"/>
                <a:cs typeface="Arial" panose="020B0604020202020204" pitchFamily="34" charset="0"/>
              </a:rPr>
              <a:t>What is Heat Stress?</a:t>
            </a:r>
          </a:p>
        </p:txBody>
      </p:sp>
      <p:sp>
        <p:nvSpPr>
          <p:cNvPr id="224265" name="Rectangle 9"/>
          <p:cNvSpPr>
            <a:spLocks noChangeArrowheads="1"/>
          </p:cNvSpPr>
          <p:nvPr/>
        </p:nvSpPr>
        <p:spPr bwMode="auto">
          <a:xfrm>
            <a:off x="1923965" y="3196744"/>
            <a:ext cx="1816011" cy="1282647"/>
          </a:xfrm>
          <a:prstGeom prst="rect">
            <a:avLst/>
          </a:prstGeom>
          <a:noFill/>
          <a:ln w="15840" algn="ctr">
            <a:noFill/>
            <a:miter lim="800000"/>
            <a:headEnd/>
            <a:tailEnd/>
          </a:ln>
        </p:spPr>
        <p:txBody>
          <a:bodyPr wrap="square" lIns="96762" tIns="48381" rIns="96762" bIns="48381">
            <a:spAutoFit/>
          </a:bodyPr>
          <a:lstStyle/>
          <a:p>
            <a:pPr marL="194868" indent="-194868" defTabSz="913862">
              <a:spcBef>
                <a:spcPct val="25000"/>
              </a:spcBef>
              <a:spcAft>
                <a:spcPct val="25000"/>
              </a:spcAft>
              <a:buClr>
                <a:srgbClr val="0085CF"/>
              </a:buClr>
              <a:buSzPct val="120000"/>
              <a:buFont typeface="Wingdings" pitchFamily="2" charset="2"/>
              <a:buChar char="§"/>
              <a:tabLst>
                <a:tab pos="188148" algn="l"/>
              </a:tabLst>
            </a:pPr>
            <a:r>
              <a:rPr lang="en-AU" sz="1400" dirty="0">
                <a:solidFill>
                  <a:srgbClr val="FFFF00"/>
                </a:solidFill>
              </a:rPr>
              <a:t>Temperature </a:t>
            </a:r>
          </a:p>
          <a:p>
            <a:pPr marL="194868" indent="-194868" defTabSz="913862">
              <a:spcBef>
                <a:spcPct val="25000"/>
              </a:spcBef>
              <a:spcAft>
                <a:spcPct val="25000"/>
              </a:spcAft>
              <a:buClr>
                <a:srgbClr val="0085CF"/>
              </a:buClr>
              <a:buSzPct val="120000"/>
              <a:buFont typeface="Wingdings" pitchFamily="2" charset="2"/>
              <a:buChar char="§"/>
              <a:tabLst>
                <a:tab pos="188148" algn="l"/>
              </a:tabLst>
            </a:pPr>
            <a:r>
              <a:rPr lang="en-AU" sz="1400" dirty="0">
                <a:solidFill>
                  <a:srgbClr val="FFFF00"/>
                </a:solidFill>
              </a:rPr>
              <a:t>Humidity</a:t>
            </a:r>
          </a:p>
          <a:p>
            <a:pPr marL="194868" indent="-194868" defTabSz="913862">
              <a:spcBef>
                <a:spcPct val="25000"/>
              </a:spcBef>
              <a:spcAft>
                <a:spcPct val="25000"/>
              </a:spcAft>
              <a:buClr>
                <a:srgbClr val="0085CF"/>
              </a:buClr>
              <a:buSzPct val="120000"/>
              <a:buFont typeface="Wingdings" pitchFamily="2" charset="2"/>
              <a:buChar char="§"/>
              <a:tabLst>
                <a:tab pos="188148" algn="l"/>
              </a:tabLst>
            </a:pPr>
            <a:r>
              <a:rPr lang="en-AU" sz="1400" dirty="0">
                <a:solidFill>
                  <a:srgbClr val="FFFF00"/>
                </a:solidFill>
              </a:rPr>
              <a:t>Air movement</a:t>
            </a:r>
          </a:p>
          <a:p>
            <a:pPr marL="194868" indent="-194868" defTabSz="913862">
              <a:spcBef>
                <a:spcPct val="25000"/>
              </a:spcBef>
              <a:spcAft>
                <a:spcPct val="25000"/>
              </a:spcAft>
              <a:buClr>
                <a:srgbClr val="0085CF"/>
              </a:buClr>
              <a:buSzPct val="120000"/>
              <a:buFont typeface="Wingdings" pitchFamily="2" charset="2"/>
              <a:buChar char="§"/>
              <a:tabLst>
                <a:tab pos="188148" algn="l"/>
              </a:tabLst>
            </a:pPr>
            <a:r>
              <a:rPr lang="en-AU" sz="1400" dirty="0">
                <a:solidFill>
                  <a:srgbClr val="FFFF00"/>
                </a:solidFill>
              </a:rPr>
              <a:t>Radiant Heat</a:t>
            </a:r>
          </a:p>
        </p:txBody>
      </p:sp>
      <p:sp>
        <p:nvSpPr>
          <p:cNvPr id="224269" name="Rectangle 13"/>
          <p:cNvSpPr>
            <a:spLocks noChangeArrowheads="1"/>
          </p:cNvSpPr>
          <p:nvPr/>
        </p:nvSpPr>
        <p:spPr bwMode="auto">
          <a:xfrm>
            <a:off x="5130269" y="4730840"/>
            <a:ext cx="2105228" cy="1205703"/>
          </a:xfrm>
          <a:prstGeom prst="rect">
            <a:avLst/>
          </a:prstGeom>
          <a:noFill/>
          <a:ln w="15840" algn="ctr">
            <a:noFill/>
            <a:miter lim="800000"/>
            <a:headEnd/>
            <a:tailEnd/>
          </a:ln>
        </p:spPr>
        <p:txBody>
          <a:bodyPr wrap="square" lIns="96762" tIns="48381" rIns="96762" bIns="48381">
            <a:spAutoFit/>
          </a:bodyPr>
          <a:lstStyle/>
          <a:p>
            <a:pPr marL="201587" indent="-201587" defTabSz="913862">
              <a:spcBef>
                <a:spcPct val="25000"/>
              </a:spcBef>
              <a:spcAft>
                <a:spcPct val="25000"/>
              </a:spcAft>
              <a:buClr>
                <a:srgbClr val="0085CF"/>
              </a:buClr>
              <a:buSzPct val="120000"/>
              <a:buFont typeface="Wingdings" pitchFamily="2" charset="2"/>
              <a:buChar char="§"/>
            </a:pPr>
            <a:r>
              <a:rPr lang="en-AU" dirty="0">
                <a:solidFill>
                  <a:srgbClr val="FFFF00"/>
                </a:solidFill>
              </a:rPr>
              <a:t>Permeability</a:t>
            </a:r>
          </a:p>
          <a:p>
            <a:pPr marL="201587" indent="-201587" defTabSz="913862">
              <a:spcBef>
                <a:spcPct val="25000"/>
              </a:spcBef>
              <a:spcAft>
                <a:spcPct val="25000"/>
              </a:spcAft>
              <a:buClr>
                <a:srgbClr val="0085CF"/>
              </a:buClr>
              <a:buSzPct val="120000"/>
              <a:buFont typeface="Wingdings" pitchFamily="2" charset="2"/>
              <a:buChar char="§"/>
            </a:pPr>
            <a:r>
              <a:rPr lang="en-AU" dirty="0">
                <a:solidFill>
                  <a:srgbClr val="FFFF00"/>
                </a:solidFill>
              </a:rPr>
              <a:t>Weight</a:t>
            </a:r>
          </a:p>
          <a:p>
            <a:pPr marL="201587" indent="-201587" defTabSz="913862">
              <a:spcBef>
                <a:spcPct val="25000"/>
              </a:spcBef>
              <a:spcAft>
                <a:spcPct val="25000"/>
              </a:spcAft>
              <a:buClr>
                <a:srgbClr val="0085CF"/>
              </a:buClr>
              <a:buSzPct val="120000"/>
              <a:buFont typeface="Wingdings" pitchFamily="2" charset="2"/>
              <a:buChar char="§"/>
            </a:pPr>
            <a:endParaRPr lang="en-AU" dirty="0"/>
          </a:p>
        </p:txBody>
      </p:sp>
      <p:sp>
        <p:nvSpPr>
          <p:cNvPr id="224267" name="Rectangle 11"/>
          <p:cNvSpPr>
            <a:spLocks noChangeArrowheads="1"/>
          </p:cNvSpPr>
          <p:nvPr/>
        </p:nvSpPr>
        <p:spPr bwMode="auto">
          <a:xfrm>
            <a:off x="7911966" y="3230379"/>
            <a:ext cx="1920190" cy="651705"/>
          </a:xfrm>
          <a:prstGeom prst="rect">
            <a:avLst/>
          </a:prstGeom>
          <a:noFill/>
          <a:ln w="15840" algn="ctr">
            <a:noFill/>
            <a:miter lim="800000"/>
            <a:headEnd/>
            <a:tailEnd/>
          </a:ln>
        </p:spPr>
        <p:txBody>
          <a:bodyPr lIns="96762" tIns="48381" rIns="96762" bIns="48381">
            <a:spAutoFit/>
          </a:bodyPr>
          <a:lstStyle/>
          <a:p>
            <a:pPr marL="201587" indent="-201587" defTabSz="913862">
              <a:spcBef>
                <a:spcPct val="25000"/>
              </a:spcBef>
              <a:spcAft>
                <a:spcPct val="25000"/>
              </a:spcAft>
              <a:buClr>
                <a:srgbClr val="0085CF"/>
              </a:buClr>
              <a:buSzPct val="120000"/>
              <a:buFont typeface="Wingdings" pitchFamily="2" charset="2"/>
              <a:buChar char="§"/>
            </a:pPr>
            <a:r>
              <a:rPr lang="en-AU" dirty="0">
                <a:solidFill>
                  <a:srgbClr val="FFFF00"/>
                </a:solidFill>
              </a:rPr>
              <a:t>Own physical  activity</a:t>
            </a:r>
          </a:p>
        </p:txBody>
      </p:sp>
      <p:pic>
        <p:nvPicPr>
          <p:cNvPr id="5" name="Picture 4"/>
          <p:cNvPicPr>
            <a:picLocks noChangeAspect="1"/>
          </p:cNvPicPr>
          <p:nvPr/>
        </p:nvPicPr>
        <p:blipFill>
          <a:blip r:embed="rId6"/>
          <a:stretch>
            <a:fillRect/>
          </a:stretch>
        </p:blipFill>
        <p:spPr>
          <a:xfrm>
            <a:off x="42239" y="1207992"/>
            <a:ext cx="12149762" cy="72716"/>
          </a:xfrm>
          <a:prstGeom prst="rect">
            <a:avLst/>
          </a:prstGeom>
        </p:spPr>
      </p:pic>
    </p:spTree>
    <p:extLst>
      <p:ext uri="{BB962C8B-B14F-4D97-AF65-F5344CB8AC3E}">
        <p14:creationId xmlns:p14="http://schemas.microsoft.com/office/powerpoint/2010/main" val="1732678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304"/>
                                        </p:tgtEl>
                                        <p:attrNameLst>
                                          <p:attrName>style.visibility</p:attrName>
                                        </p:attrNameLst>
                                      </p:cBhvr>
                                      <p:to>
                                        <p:strVal val="visible"/>
                                      </p:to>
                                    </p:set>
                                    <p:anim calcmode="lin" valueType="num">
                                      <p:cBhvr additive="base">
                                        <p:cTn id="7" dur="500" fill="hold"/>
                                        <p:tgtEl>
                                          <p:spTgt spid="224304"/>
                                        </p:tgtEl>
                                        <p:attrNameLst>
                                          <p:attrName>ppt_x</p:attrName>
                                        </p:attrNameLst>
                                      </p:cBhvr>
                                      <p:tavLst>
                                        <p:tav tm="0">
                                          <p:val>
                                            <p:strVal val="#ppt_x"/>
                                          </p:val>
                                        </p:tav>
                                        <p:tav tm="100000">
                                          <p:val>
                                            <p:strVal val="#ppt_x"/>
                                          </p:val>
                                        </p:tav>
                                      </p:tavLst>
                                    </p:anim>
                                    <p:anim calcmode="lin" valueType="num">
                                      <p:cBhvr additive="base">
                                        <p:cTn id="8" dur="500" fill="hold"/>
                                        <p:tgtEl>
                                          <p:spTgt spid="22430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4316"/>
                                        </p:tgtEl>
                                        <p:attrNameLst>
                                          <p:attrName>style.visibility</p:attrName>
                                        </p:attrNameLst>
                                      </p:cBhvr>
                                      <p:to>
                                        <p:strVal val="visible"/>
                                      </p:to>
                                    </p:set>
                                    <p:anim calcmode="lin" valueType="num">
                                      <p:cBhvr additive="base">
                                        <p:cTn id="15" dur="500" fill="hold"/>
                                        <p:tgtEl>
                                          <p:spTgt spid="224316"/>
                                        </p:tgtEl>
                                        <p:attrNameLst>
                                          <p:attrName>ppt_x</p:attrName>
                                        </p:attrNameLst>
                                      </p:cBhvr>
                                      <p:tavLst>
                                        <p:tav tm="0">
                                          <p:val>
                                            <p:strVal val="#ppt_x"/>
                                          </p:val>
                                        </p:tav>
                                        <p:tav tm="100000">
                                          <p:val>
                                            <p:strVal val="#ppt_x"/>
                                          </p:val>
                                        </p:tav>
                                      </p:tavLst>
                                    </p:anim>
                                    <p:anim calcmode="lin" valueType="num">
                                      <p:cBhvr additive="base">
                                        <p:cTn id="16" dur="500" fill="hold"/>
                                        <p:tgtEl>
                                          <p:spTgt spid="2243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4319"/>
                                        </p:tgtEl>
                                        <p:attrNameLst>
                                          <p:attrName>style.visibility</p:attrName>
                                        </p:attrNameLst>
                                      </p:cBhvr>
                                      <p:to>
                                        <p:strVal val="visible"/>
                                      </p:to>
                                    </p:set>
                                    <p:anim calcmode="lin" valueType="num">
                                      <p:cBhvr additive="base">
                                        <p:cTn id="21" dur="500" fill="hold"/>
                                        <p:tgtEl>
                                          <p:spTgt spid="224319"/>
                                        </p:tgtEl>
                                        <p:attrNameLst>
                                          <p:attrName>ppt_x</p:attrName>
                                        </p:attrNameLst>
                                      </p:cBhvr>
                                      <p:tavLst>
                                        <p:tav tm="0">
                                          <p:val>
                                            <p:strVal val="#ppt_x"/>
                                          </p:val>
                                        </p:tav>
                                        <p:tav tm="100000">
                                          <p:val>
                                            <p:strVal val="#ppt_x"/>
                                          </p:val>
                                        </p:tav>
                                      </p:tavLst>
                                    </p:anim>
                                    <p:anim calcmode="lin" valueType="num">
                                      <p:cBhvr additive="base">
                                        <p:cTn id="22" dur="500" fill="hold"/>
                                        <p:tgtEl>
                                          <p:spTgt spid="22431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4305"/>
                                        </p:tgtEl>
                                        <p:attrNameLst>
                                          <p:attrName>style.visibility</p:attrName>
                                        </p:attrNameLst>
                                      </p:cBhvr>
                                      <p:to>
                                        <p:strVal val="visible"/>
                                      </p:to>
                                    </p:set>
                                    <p:anim calcmode="lin" valueType="num">
                                      <p:cBhvr additive="base">
                                        <p:cTn id="29" dur="500" fill="hold"/>
                                        <p:tgtEl>
                                          <p:spTgt spid="224305"/>
                                        </p:tgtEl>
                                        <p:attrNameLst>
                                          <p:attrName>ppt_x</p:attrName>
                                        </p:attrNameLst>
                                      </p:cBhvr>
                                      <p:tavLst>
                                        <p:tav tm="0">
                                          <p:val>
                                            <p:strVal val="#ppt_x"/>
                                          </p:val>
                                        </p:tav>
                                        <p:tav tm="100000">
                                          <p:val>
                                            <p:strVal val="#ppt_x"/>
                                          </p:val>
                                        </p:tav>
                                      </p:tavLst>
                                    </p:anim>
                                    <p:anim calcmode="lin" valueType="num">
                                      <p:cBhvr additive="base">
                                        <p:cTn id="30" dur="500" fill="hold"/>
                                        <p:tgtEl>
                                          <p:spTgt spid="22430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4318"/>
                                        </p:tgtEl>
                                        <p:attrNameLst>
                                          <p:attrName>style.visibility</p:attrName>
                                        </p:attrNameLst>
                                      </p:cBhvr>
                                      <p:to>
                                        <p:strVal val="visible"/>
                                      </p:to>
                                    </p:set>
                                    <p:anim calcmode="lin" valueType="num">
                                      <p:cBhvr additive="base">
                                        <p:cTn id="35" dur="500" fill="hold"/>
                                        <p:tgtEl>
                                          <p:spTgt spid="224318"/>
                                        </p:tgtEl>
                                        <p:attrNameLst>
                                          <p:attrName>ppt_x</p:attrName>
                                        </p:attrNameLst>
                                      </p:cBhvr>
                                      <p:tavLst>
                                        <p:tav tm="0">
                                          <p:val>
                                            <p:strVal val="#ppt_x"/>
                                          </p:val>
                                        </p:tav>
                                        <p:tav tm="100000">
                                          <p:val>
                                            <p:strVal val="#ppt_x"/>
                                          </p:val>
                                        </p:tav>
                                      </p:tavLst>
                                    </p:anim>
                                    <p:anim calcmode="lin" valueType="num">
                                      <p:cBhvr additive="base">
                                        <p:cTn id="36" dur="500" fill="hold"/>
                                        <p:tgtEl>
                                          <p:spTgt spid="2243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4307"/>
                                        </p:tgtEl>
                                        <p:attrNameLst>
                                          <p:attrName>style.visibility</p:attrName>
                                        </p:attrNameLst>
                                      </p:cBhvr>
                                      <p:to>
                                        <p:strVal val="visible"/>
                                      </p:to>
                                    </p:set>
                                    <p:anim calcmode="lin" valueType="num">
                                      <p:cBhvr additive="base">
                                        <p:cTn id="43" dur="500" fill="hold"/>
                                        <p:tgtEl>
                                          <p:spTgt spid="224307"/>
                                        </p:tgtEl>
                                        <p:attrNameLst>
                                          <p:attrName>ppt_x</p:attrName>
                                        </p:attrNameLst>
                                      </p:cBhvr>
                                      <p:tavLst>
                                        <p:tav tm="0">
                                          <p:val>
                                            <p:strVal val="#ppt_x"/>
                                          </p:val>
                                        </p:tav>
                                        <p:tav tm="100000">
                                          <p:val>
                                            <p:strVal val="#ppt_x"/>
                                          </p:val>
                                        </p:tav>
                                      </p:tavLst>
                                    </p:anim>
                                    <p:anim calcmode="lin" valueType="num">
                                      <p:cBhvr additive="base">
                                        <p:cTn id="44" dur="500" fill="hold"/>
                                        <p:tgtEl>
                                          <p:spTgt spid="22430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24308"/>
                                        </p:tgtEl>
                                        <p:attrNameLst>
                                          <p:attrName>style.visibility</p:attrName>
                                        </p:attrNameLst>
                                      </p:cBhvr>
                                      <p:to>
                                        <p:strVal val="visible"/>
                                      </p:to>
                                    </p:set>
                                    <p:animEffect transition="in" filter="dissolve">
                                      <p:cBhvr>
                                        <p:cTn id="49" dur="500"/>
                                        <p:tgtEl>
                                          <p:spTgt spid="22430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2000"/>
                                        <p:tgtEl>
                                          <p:spTgt spid="224316"/>
                                        </p:tgtEl>
                                      </p:cBhvr>
                                    </p:animEffect>
                                    <p:set>
                                      <p:cBhvr>
                                        <p:cTn id="54" dur="1" fill="hold">
                                          <p:stCondLst>
                                            <p:cond delay="1999"/>
                                          </p:stCondLst>
                                        </p:cTn>
                                        <p:tgtEl>
                                          <p:spTgt spid="224316"/>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224265"/>
                                        </p:tgtEl>
                                        <p:attrNameLst>
                                          <p:attrName>style.visibility</p:attrName>
                                        </p:attrNameLst>
                                      </p:cBhvr>
                                      <p:to>
                                        <p:strVal val="visible"/>
                                      </p:to>
                                    </p:set>
                                    <p:animEffect transition="in" filter="fade">
                                      <p:cBhvr>
                                        <p:cTn id="57" dur="2000"/>
                                        <p:tgtEl>
                                          <p:spTgt spid="22426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2000"/>
                                        <p:tgtEl>
                                          <p:spTgt spid="224319"/>
                                        </p:tgtEl>
                                      </p:cBhvr>
                                    </p:animEffect>
                                    <p:set>
                                      <p:cBhvr>
                                        <p:cTn id="62" dur="1" fill="hold">
                                          <p:stCondLst>
                                            <p:cond delay="1999"/>
                                          </p:stCondLst>
                                        </p:cTn>
                                        <p:tgtEl>
                                          <p:spTgt spid="224319"/>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224269"/>
                                        </p:tgtEl>
                                        <p:attrNameLst>
                                          <p:attrName>style.visibility</p:attrName>
                                        </p:attrNameLst>
                                      </p:cBhvr>
                                      <p:to>
                                        <p:strVal val="visible"/>
                                      </p:to>
                                    </p:set>
                                    <p:animEffect transition="in" filter="fade">
                                      <p:cBhvr>
                                        <p:cTn id="65" dur="2000"/>
                                        <p:tgtEl>
                                          <p:spTgt spid="22426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2000"/>
                                        <p:tgtEl>
                                          <p:spTgt spid="224318"/>
                                        </p:tgtEl>
                                      </p:cBhvr>
                                    </p:animEffect>
                                    <p:set>
                                      <p:cBhvr>
                                        <p:cTn id="70" dur="1" fill="hold">
                                          <p:stCondLst>
                                            <p:cond delay="1999"/>
                                          </p:stCondLst>
                                        </p:cTn>
                                        <p:tgtEl>
                                          <p:spTgt spid="224318"/>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224267"/>
                                        </p:tgtEl>
                                        <p:attrNameLst>
                                          <p:attrName>style.visibility</p:attrName>
                                        </p:attrNameLst>
                                      </p:cBhvr>
                                      <p:to>
                                        <p:strVal val="visible"/>
                                      </p:to>
                                    </p:set>
                                    <p:animEffect transition="in" filter="fade">
                                      <p:cBhvr>
                                        <p:cTn id="73" dur="2000"/>
                                        <p:tgtEl>
                                          <p:spTgt spid="224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304" grpId="0" animBg="1"/>
      <p:bldP spid="224305" grpId="0" animBg="1"/>
      <p:bldP spid="224307" grpId="0" animBg="1"/>
      <p:bldP spid="224308" grpId="0"/>
      <p:bldP spid="224265" grpId="0"/>
      <p:bldP spid="224269" grpId="0"/>
      <p:bldP spid="2242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1539" y="445770"/>
            <a:ext cx="9404723" cy="1400530"/>
          </a:xfrm>
          <a:noFill/>
          <a:ln/>
        </p:spPr>
        <p:txBody>
          <a:bodyPr vert="horz" lIns="90488" tIns="44450" rIns="90488" bIns="44450" rtlCol="0" anchor="t">
            <a:noAutofit/>
          </a:bodyPr>
          <a:lstStyle/>
          <a:p>
            <a:pPr marL="838200" indent="-838200"/>
            <a:r>
              <a:rPr lang="en-US" sz="4000" dirty="0">
                <a:solidFill>
                  <a:srgbClr val="FFFF00"/>
                </a:solidFill>
                <a:latin typeface="Calibri" pitchFamily="34" charset="0"/>
              </a:rPr>
              <a:t>Heat Disorders &amp; Health Effects</a:t>
            </a:r>
          </a:p>
        </p:txBody>
      </p:sp>
      <p:sp>
        <p:nvSpPr>
          <p:cNvPr id="126979" name="Rectangle 3"/>
          <p:cNvSpPr>
            <a:spLocks noGrp="1" noChangeArrowheads="1"/>
          </p:cNvSpPr>
          <p:nvPr>
            <p:ph type="body" idx="1"/>
          </p:nvPr>
        </p:nvSpPr>
        <p:spPr>
          <a:xfrm>
            <a:off x="2743200" y="2255838"/>
            <a:ext cx="6934200" cy="4297362"/>
          </a:xfrm>
          <a:noFill/>
          <a:ln/>
        </p:spPr>
        <p:txBody>
          <a:bodyPr vert="horz" lIns="90488" tIns="44450" rIns="90488" bIns="44450" rtlCol="0">
            <a:normAutofit/>
          </a:bodyPr>
          <a:lstStyle/>
          <a:p>
            <a:pPr marL="609600" indent="-609600">
              <a:spcAft>
                <a:spcPts val="900"/>
              </a:spcAft>
              <a:buNone/>
            </a:pPr>
            <a:r>
              <a:rPr lang="en-US" dirty="0">
                <a:solidFill>
                  <a:srgbClr val="FFFF00"/>
                </a:solidFill>
                <a:latin typeface="+mn-lt"/>
              </a:rPr>
              <a:t>Heat Stroke</a:t>
            </a:r>
          </a:p>
          <a:p>
            <a:pPr marL="609600" indent="-609600">
              <a:spcAft>
                <a:spcPts val="900"/>
              </a:spcAft>
              <a:buNone/>
            </a:pPr>
            <a:r>
              <a:rPr lang="en-US" dirty="0">
                <a:solidFill>
                  <a:srgbClr val="FFFF00"/>
                </a:solidFill>
                <a:latin typeface="+mn-lt"/>
              </a:rPr>
              <a:t>Heat Exhaustion</a:t>
            </a:r>
          </a:p>
          <a:p>
            <a:pPr marL="609600" indent="-609600">
              <a:spcAft>
                <a:spcPts val="900"/>
              </a:spcAft>
              <a:buNone/>
            </a:pPr>
            <a:r>
              <a:rPr lang="en-US" dirty="0">
                <a:solidFill>
                  <a:srgbClr val="FFFF00"/>
                </a:solidFill>
                <a:latin typeface="+mn-lt"/>
              </a:rPr>
              <a:t>Heat Cramps</a:t>
            </a:r>
          </a:p>
          <a:p>
            <a:pPr marL="609600" indent="-609600">
              <a:spcAft>
                <a:spcPts val="900"/>
              </a:spcAft>
              <a:buNone/>
            </a:pPr>
            <a:r>
              <a:rPr lang="en-US" dirty="0">
                <a:solidFill>
                  <a:srgbClr val="FFFF00"/>
                </a:solidFill>
                <a:latin typeface="+mn-lt"/>
              </a:rPr>
              <a:t>Heat </a:t>
            </a:r>
            <a:r>
              <a:rPr lang="en-US" dirty="0" smtClean="0">
                <a:solidFill>
                  <a:srgbClr val="FFFF00"/>
                </a:solidFill>
                <a:latin typeface="+mn-lt"/>
              </a:rPr>
              <a:t>Collapse “Fainting”</a:t>
            </a:r>
            <a:endParaRPr lang="en-US" dirty="0">
              <a:solidFill>
                <a:srgbClr val="FFFF00"/>
              </a:solidFill>
              <a:latin typeface="+mn-lt"/>
            </a:endParaRPr>
          </a:p>
          <a:p>
            <a:pPr marL="609600" indent="-609600">
              <a:spcAft>
                <a:spcPts val="900"/>
              </a:spcAft>
              <a:buNone/>
            </a:pPr>
            <a:r>
              <a:rPr lang="en-US" dirty="0">
                <a:solidFill>
                  <a:srgbClr val="FFFF00"/>
                </a:solidFill>
                <a:latin typeface="+mn-lt"/>
              </a:rPr>
              <a:t>Heat Rashes</a:t>
            </a:r>
          </a:p>
          <a:p>
            <a:pPr marL="609600" indent="-609600">
              <a:spcAft>
                <a:spcPts val="900"/>
              </a:spcAft>
              <a:buNone/>
            </a:pPr>
            <a:r>
              <a:rPr lang="en-US" dirty="0">
                <a:solidFill>
                  <a:srgbClr val="FFFF00"/>
                </a:solidFill>
                <a:latin typeface="+mn-lt"/>
              </a:rPr>
              <a:t>Heat Fatigue</a:t>
            </a:r>
          </a:p>
          <a:p>
            <a:pPr marL="609600" indent="-609600"/>
            <a:endParaRPr lang="en-US" sz="2800" dirty="0"/>
          </a:p>
          <a:p>
            <a:pPr marL="609600" indent="-609600"/>
            <a:endParaRPr lang="en-US" sz="2400" dirty="0">
              <a:solidFill>
                <a:srgbClr val="003399"/>
              </a:solidFill>
            </a:endParaRPr>
          </a:p>
        </p:txBody>
      </p:sp>
      <p:grpSp>
        <p:nvGrpSpPr>
          <p:cNvPr id="11" name="Group 10"/>
          <p:cNvGrpSpPr/>
          <p:nvPr/>
        </p:nvGrpSpPr>
        <p:grpSpPr>
          <a:xfrm>
            <a:off x="2057400" y="2209800"/>
            <a:ext cx="685800" cy="3390900"/>
            <a:chOff x="609600" y="2209800"/>
            <a:chExt cx="609600" cy="3390900"/>
          </a:xfrm>
        </p:grpSpPr>
        <p:graphicFrame>
          <p:nvGraphicFramePr>
            <p:cNvPr id="126980" name="Object 4"/>
            <p:cNvGraphicFramePr>
              <a:graphicFrameLocks noChangeAspect="1"/>
            </p:cNvGraphicFramePr>
            <p:nvPr/>
          </p:nvGraphicFramePr>
          <p:xfrm>
            <a:off x="609600" y="2209800"/>
            <a:ext cx="609600" cy="482600"/>
          </p:xfrm>
          <a:graphic>
            <a:graphicData uri="http://schemas.openxmlformats.org/presentationml/2006/ole">
              <mc:AlternateContent xmlns:mc="http://schemas.openxmlformats.org/markup-compatibility/2006">
                <mc:Choice xmlns:v="urn:schemas-microsoft-com:vml" Requires="v">
                  <p:oleObj spid="_x0000_s1044" name="Bitmap Image" r:id="rId3" imgW="1419048" imgH="1123810" progId="PBrush">
                    <p:embed/>
                  </p:oleObj>
                </mc:Choice>
                <mc:Fallback>
                  <p:oleObj name="Bitmap Image" r:id="rId3" imgW="1419048" imgH="1123810" progId="PBrush">
                    <p:embed/>
                    <p:pic>
                      <p:nvPicPr>
                        <p:cNvPr id="1269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09800"/>
                          <a:ext cx="609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1" name="Object 5"/>
            <p:cNvGraphicFramePr>
              <a:graphicFrameLocks noChangeAspect="1"/>
            </p:cNvGraphicFramePr>
            <p:nvPr/>
          </p:nvGraphicFramePr>
          <p:xfrm>
            <a:off x="609600" y="2794000"/>
            <a:ext cx="609600" cy="482600"/>
          </p:xfrm>
          <a:graphic>
            <a:graphicData uri="http://schemas.openxmlformats.org/presentationml/2006/ole">
              <mc:AlternateContent xmlns:mc="http://schemas.openxmlformats.org/markup-compatibility/2006">
                <mc:Choice xmlns:v="urn:schemas-microsoft-com:vml" Requires="v">
                  <p:oleObj spid="_x0000_s1045" name="Bitmap Image" r:id="rId5" imgW="1419048" imgH="1123810" progId="PBrush">
                    <p:embed/>
                  </p:oleObj>
                </mc:Choice>
                <mc:Fallback>
                  <p:oleObj name="Bitmap Image" r:id="rId5" imgW="1419048" imgH="1123810" progId="PBrush">
                    <p:embed/>
                    <p:pic>
                      <p:nvPicPr>
                        <p:cNvPr id="12698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794000"/>
                          <a:ext cx="609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2" name="Object 6"/>
            <p:cNvGraphicFramePr>
              <a:graphicFrameLocks noChangeAspect="1"/>
            </p:cNvGraphicFramePr>
            <p:nvPr/>
          </p:nvGraphicFramePr>
          <p:xfrm>
            <a:off x="609600" y="3365500"/>
            <a:ext cx="609600" cy="482600"/>
          </p:xfrm>
          <a:graphic>
            <a:graphicData uri="http://schemas.openxmlformats.org/presentationml/2006/ole">
              <mc:AlternateContent xmlns:mc="http://schemas.openxmlformats.org/markup-compatibility/2006">
                <mc:Choice xmlns:v="urn:schemas-microsoft-com:vml" Requires="v">
                  <p:oleObj spid="_x0000_s1046" name="Bitmap Image" r:id="rId6" imgW="1419048" imgH="1123810" progId="PBrush">
                    <p:embed/>
                  </p:oleObj>
                </mc:Choice>
                <mc:Fallback>
                  <p:oleObj name="Bitmap Image" r:id="rId6" imgW="1419048" imgH="1123810" progId="PBrush">
                    <p:embed/>
                    <p:pic>
                      <p:nvPicPr>
                        <p:cNvPr id="12698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365500"/>
                          <a:ext cx="609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3" name="Object 7"/>
            <p:cNvGraphicFramePr>
              <a:graphicFrameLocks noChangeAspect="1"/>
            </p:cNvGraphicFramePr>
            <p:nvPr/>
          </p:nvGraphicFramePr>
          <p:xfrm>
            <a:off x="609600" y="3962400"/>
            <a:ext cx="609600" cy="482600"/>
          </p:xfrm>
          <a:graphic>
            <a:graphicData uri="http://schemas.openxmlformats.org/presentationml/2006/ole">
              <mc:AlternateContent xmlns:mc="http://schemas.openxmlformats.org/markup-compatibility/2006">
                <mc:Choice xmlns:v="urn:schemas-microsoft-com:vml" Requires="v">
                  <p:oleObj spid="_x0000_s1047" name="Bitmap Image" r:id="rId7" imgW="1419048" imgH="1123810" progId="PBrush">
                    <p:embed/>
                  </p:oleObj>
                </mc:Choice>
                <mc:Fallback>
                  <p:oleObj name="Bitmap Image" r:id="rId7" imgW="1419048" imgH="1123810" progId="PBrush">
                    <p:embed/>
                    <p:pic>
                      <p:nvPicPr>
                        <p:cNvPr id="12698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962400"/>
                          <a:ext cx="609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4" name="Object 8"/>
            <p:cNvGraphicFramePr>
              <a:graphicFrameLocks noChangeAspect="1"/>
            </p:cNvGraphicFramePr>
            <p:nvPr/>
          </p:nvGraphicFramePr>
          <p:xfrm>
            <a:off x="609600" y="4546600"/>
            <a:ext cx="609600" cy="482600"/>
          </p:xfrm>
          <a:graphic>
            <a:graphicData uri="http://schemas.openxmlformats.org/presentationml/2006/ole">
              <mc:AlternateContent xmlns:mc="http://schemas.openxmlformats.org/markup-compatibility/2006">
                <mc:Choice xmlns:v="urn:schemas-microsoft-com:vml" Requires="v">
                  <p:oleObj spid="_x0000_s1048" name="Bitmap Image" r:id="rId8" imgW="1419048" imgH="1123810" progId="PBrush">
                    <p:embed/>
                  </p:oleObj>
                </mc:Choice>
                <mc:Fallback>
                  <p:oleObj name="Bitmap Image" r:id="rId8" imgW="1419048" imgH="1123810" progId="PBrush">
                    <p:embed/>
                    <p:pic>
                      <p:nvPicPr>
                        <p:cNvPr id="12698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46600"/>
                          <a:ext cx="609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5" name="Object 9"/>
            <p:cNvGraphicFramePr>
              <a:graphicFrameLocks noChangeAspect="1"/>
            </p:cNvGraphicFramePr>
            <p:nvPr/>
          </p:nvGraphicFramePr>
          <p:xfrm>
            <a:off x="609600" y="5118100"/>
            <a:ext cx="609600" cy="482600"/>
          </p:xfrm>
          <a:graphic>
            <a:graphicData uri="http://schemas.openxmlformats.org/presentationml/2006/ole">
              <mc:AlternateContent xmlns:mc="http://schemas.openxmlformats.org/markup-compatibility/2006">
                <mc:Choice xmlns:v="urn:schemas-microsoft-com:vml" Requires="v">
                  <p:oleObj spid="_x0000_s1049" name="Bitmap Image" r:id="rId9" imgW="1419048" imgH="1123810" progId="PBrush">
                    <p:embed/>
                  </p:oleObj>
                </mc:Choice>
                <mc:Fallback>
                  <p:oleObj name="Bitmap Image" r:id="rId9" imgW="1419048" imgH="1123810" progId="PBrush">
                    <p:embed/>
                    <p:pic>
                      <p:nvPicPr>
                        <p:cNvPr id="126985"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118100"/>
                          <a:ext cx="609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33822" name="Picture 30"/>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797112" y="1676400"/>
            <a:ext cx="2200275" cy="364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12"/>
          <a:stretch>
            <a:fillRect/>
          </a:stretch>
        </p:blipFill>
        <p:spPr>
          <a:xfrm>
            <a:off x="-31539" y="1319848"/>
            <a:ext cx="12223539" cy="73158"/>
          </a:xfrm>
          <a:prstGeom prst="rect">
            <a:avLst/>
          </a:prstGeom>
        </p:spPr>
      </p:pic>
    </p:spTree>
    <p:extLst>
      <p:ext uri="{BB962C8B-B14F-4D97-AF65-F5344CB8AC3E}">
        <p14:creationId xmlns:p14="http://schemas.microsoft.com/office/powerpoint/2010/main" val="11896095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64258" y="440353"/>
            <a:ext cx="9404723" cy="1400530"/>
          </a:xfrm>
        </p:spPr>
        <p:txBody>
          <a:bodyPr/>
          <a:lstStyle/>
          <a:p>
            <a:pPr eaLnBrk="1" hangingPunct="1"/>
            <a:r>
              <a:rPr lang="en-AU" dirty="0" smtClean="0">
                <a:solidFill>
                  <a:srgbClr val="FFFF00"/>
                </a:solidFill>
              </a:rPr>
              <a:t>Maintaining Body Temperature</a:t>
            </a:r>
          </a:p>
        </p:txBody>
      </p:sp>
      <p:sp>
        <p:nvSpPr>
          <p:cNvPr id="8195" name="Rectangle 7"/>
          <p:cNvSpPr>
            <a:spLocks noChangeArrowheads="1"/>
          </p:cNvSpPr>
          <p:nvPr/>
        </p:nvSpPr>
        <p:spPr bwMode="auto">
          <a:xfrm>
            <a:off x="2287766" y="4323384"/>
            <a:ext cx="6788701" cy="801388"/>
          </a:xfrm>
          <a:prstGeom prst="rect">
            <a:avLst/>
          </a:prstGeom>
          <a:noFill/>
          <a:ln w="9525">
            <a:noFill/>
            <a:miter lim="800000"/>
            <a:headEnd/>
            <a:tailEnd/>
          </a:ln>
        </p:spPr>
        <p:txBody>
          <a:bodyPr lIns="0" tIns="0" rIns="0" bIns="0"/>
          <a:lstStyle/>
          <a:p>
            <a:pPr marL="293982" indent="-293982" algn="ctr" defTabSz="913862">
              <a:spcBef>
                <a:spcPct val="25000"/>
              </a:spcBef>
              <a:spcAft>
                <a:spcPct val="25000"/>
              </a:spcAft>
              <a:buClr>
                <a:srgbClr val="0085CF"/>
              </a:buClr>
              <a:buSzPct val="120000"/>
            </a:pPr>
            <a:r>
              <a:rPr lang="en-AU" sz="2300" b="1" dirty="0">
                <a:solidFill>
                  <a:srgbClr val="FFFF00"/>
                </a:solidFill>
              </a:rPr>
              <a:t>In very hot environmental conditions, evaporation of sweat is the body’s primary means of cooling.</a:t>
            </a:r>
          </a:p>
        </p:txBody>
      </p:sp>
      <p:sp>
        <p:nvSpPr>
          <p:cNvPr id="8196" name="Text Box 11"/>
          <p:cNvSpPr txBox="1">
            <a:spLocks noChangeArrowheads="1"/>
          </p:cNvSpPr>
          <p:nvPr/>
        </p:nvSpPr>
        <p:spPr bwMode="auto">
          <a:xfrm>
            <a:off x="2262565" y="2186049"/>
            <a:ext cx="2110024" cy="483857"/>
          </a:xfrm>
          <a:prstGeom prst="rect">
            <a:avLst/>
          </a:prstGeom>
          <a:noFill/>
          <a:ln w="15840" algn="ctr">
            <a:noFill/>
            <a:miter lim="800000"/>
            <a:headEnd/>
            <a:tailEnd/>
          </a:ln>
        </p:spPr>
        <p:txBody>
          <a:bodyPr lIns="96762" tIns="48381" rIns="96762" bIns="48381">
            <a:spAutoFit/>
          </a:bodyPr>
          <a:lstStyle/>
          <a:p>
            <a:pPr defTabSz="913862">
              <a:spcBef>
                <a:spcPct val="50000"/>
              </a:spcBef>
            </a:pPr>
            <a:r>
              <a:rPr lang="en-AU" sz="2500" b="1" dirty="0">
                <a:solidFill>
                  <a:srgbClr val="FFFF00"/>
                </a:solidFill>
              </a:rPr>
              <a:t>HEAT LOSS</a:t>
            </a:r>
            <a:r>
              <a:rPr lang="en-AU" dirty="0">
                <a:solidFill>
                  <a:srgbClr val="FFFF00"/>
                </a:solidFill>
              </a:rPr>
              <a:t> </a:t>
            </a:r>
            <a:endParaRPr lang="en-AU" sz="2500" b="1" dirty="0">
              <a:solidFill>
                <a:srgbClr val="FFFF00"/>
              </a:solidFill>
            </a:endParaRPr>
          </a:p>
        </p:txBody>
      </p:sp>
      <p:pic>
        <p:nvPicPr>
          <p:cNvPr id="8197" name="Picture 15" descr="MMj01629970000[1]"/>
          <p:cNvPicPr>
            <a:picLocks noChangeArrowheads="1" noCrop="1"/>
          </p:cNvPicPr>
          <p:nvPr/>
        </p:nvPicPr>
        <p:blipFill>
          <a:blip r:embed="rId3" cstate="print"/>
          <a:srcRect/>
          <a:stretch>
            <a:fillRect/>
          </a:stretch>
        </p:blipFill>
        <p:spPr bwMode="auto">
          <a:xfrm>
            <a:off x="4496906" y="2048584"/>
            <a:ext cx="2358658" cy="1953908"/>
          </a:xfrm>
          <a:prstGeom prst="rect">
            <a:avLst/>
          </a:prstGeom>
          <a:noFill/>
          <a:ln w="9525">
            <a:noFill/>
            <a:miter lim="800000"/>
            <a:headEnd/>
            <a:tailEnd/>
          </a:ln>
        </p:spPr>
      </p:pic>
      <p:sp>
        <p:nvSpPr>
          <p:cNvPr id="8198" name="Text Box 12"/>
          <p:cNvSpPr txBox="1">
            <a:spLocks noChangeArrowheads="1"/>
          </p:cNvSpPr>
          <p:nvPr/>
        </p:nvSpPr>
        <p:spPr bwMode="auto">
          <a:xfrm>
            <a:off x="6855564" y="2233264"/>
            <a:ext cx="2526654" cy="483857"/>
          </a:xfrm>
          <a:prstGeom prst="rect">
            <a:avLst/>
          </a:prstGeom>
          <a:noFill/>
          <a:ln w="15840" algn="ctr">
            <a:noFill/>
            <a:miter lim="800000"/>
            <a:headEnd/>
            <a:tailEnd/>
          </a:ln>
        </p:spPr>
        <p:txBody>
          <a:bodyPr lIns="96762" tIns="48381" rIns="96762" bIns="48381">
            <a:spAutoFit/>
          </a:bodyPr>
          <a:lstStyle/>
          <a:p>
            <a:pPr algn="ctr" defTabSz="913862">
              <a:spcBef>
                <a:spcPct val="50000"/>
              </a:spcBef>
            </a:pPr>
            <a:r>
              <a:rPr lang="en-AU" sz="2500" b="1" dirty="0">
                <a:solidFill>
                  <a:srgbClr val="FFFF00"/>
                </a:solidFill>
              </a:rPr>
              <a:t>HEAT GAIN</a:t>
            </a:r>
          </a:p>
        </p:txBody>
      </p:sp>
      <p:sp>
        <p:nvSpPr>
          <p:cNvPr id="229400" name="Rectangle 24"/>
          <p:cNvSpPr>
            <a:spLocks noChangeArrowheads="1"/>
          </p:cNvSpPr>
          <p:nvPr/>
        </p:nvSpPr>
        <p:spPr bwMode="auto">
          <a:xfrm>
            <a:off x="2287766" y="5833288"/>
            <a:ext cx="7344076" cy="651705"/>
          </a:xfrm>
          <a:prstGeom prst="rect">
            <a:avLst/>
          </a:prstGeom>
          <a:noFill/>
          <a:ln w="15875" algn="ctr">
            <a:noFill/>
            <a:miter lim="800000"/>
            <a:headEnd/>
            <a:tailEnd/>
          </a:ln>
        </p:spPr>
        <p:txBody>
          <a:bodyPr wrap="square" lIns="0" tIns="48381" rIns="0" bIns="48381">
            <a:spAutoFit/>
          </a:bodyPr>
          <a:lstStyle/>
          <a:p>
            <a:pPr algn="ctr" defTabSz="913862"/>
            <a:r>
              <a:rPr lang="en-US" b="1" dirty="0">
                <a:solidFill>
                  <a:srgbClr val="FFFF00"/>
                </a:solidFill>
              </a:rPr>
              <a:t>Problems begin if the body cannot lose heat quickly enough, resulting in a rise in body temperature.  </a:t>
            </a:r>
            <a:endParaRPr lang="en-AU" b="1" dirty="0">
              <a:solidFill>
                <a:srgbClr val="FFFF00"/>
              </a:solidFill>
            </a:endParaRPr>
          </a:p>
        </p:txBody>
      </p:sp>
      <p:cxnSp>
        <p:nvCxnSpPr>
          <p:cNvPr id="8" name="Straight Connector 7"/>
          <p:cNvCxnSpPr/>
          <p:nvPr/>
        </p:nvCxnSpPr>
        <p:spPr>
          <a:xfrm flipV="1">
            <a:off x="0" y="1414916"/>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122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9400"/>
                                        </p:tgtEl>
                                        <p:attrNameLst>
                                          <p:attrName>style.visibility</p:attrName>
                                        </p:attrNameLst>
                                      </p:cBhvr>
                                      <p:to>
                                        <p:strVal val="visible"/>
                                      </p:to>
                                    </p:set>
                                    <p:animEffect transition="in" filter="dissolve">
                                      <p:cBhvr>
                                        <p:cTn id="7" dur="500"/>
                                        <p:tgtEl>
                                          <p:spTgt spid="22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4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742349"/>
            <a:ext cx="10151444" cy="914400"/>
          </a:xfrm>
        </p:spPr>
        <p:txBody>
          <a:bodyPr/>
          <a:lstStyle/>
          <a:p>
            <a:r>
              <a:rPr lang="en-US" sz="3600" dirty="0" smtClean="0">
                <a:solidFill>
                  <a:srgbClr val="FFFF00"/>
                </a:solidFill>
                <a:latin typeface="Calibri" pitchFamily="34" charset="0"/>
              </a:rPr>
              <a:t>Impact of Fluid Loss Due to Excessive Heat Loading</a:t>
            </a:r>
            <a:br>
              <a:rPr lang="en-US" sz="3600" dirty="0" smtClean="0">
                <a:solidFill>
                  <a:srgbClr val="FFFF00"/>
                </a:solidFill>
                <a:latin typeface="Calibri" pitchFamily="34" charset="0"/>
              </a:rPr>
            </a:br>
            <a:r>
              <a:rPr lang="en-US" sz="3600" dirty="0">
                <a:solidFill>
                  <a:srgbClr val="FFFF00"/>
                </a:solidFill>
                <a:latin typeface="Calibri" pitchFamily="34" charset="0"/>
              </a:rPr>
              <a:t/>
            </a:r>
            <a:br>
              <a:rPr lang="en-US" sz="3600" dirty="0">
                <a:solidFill>
                  <a:srgbClr val="FFFF00"/>
                </a:solidFill>
                <a:latin typeface="Calibri" pitchFamily="34" charset="0"/>
              </a:rPr>
            </a:br>
            <a:r>
              <a:rPr lang="en-US" sz="3600" dirty="0" smtClean="0">
                <a:solidFill>
                  <a:srgbClr val="FFFF00"/>
                </a:solidFill>
                <a:latin typeface="Calibri" pitchFamily="34" charset="0"/>
              </a:rPr>
              <a:t/>
            </a:r>
            <a:br>
              <a:rPr lang="en-US" sz="3600" dirty="0" smtClean="0">
                <a:solidFill>
                  <a:srgbClr val="FFFF00"/>
                </a:solidFill>
                <a:latin typeface="Calibri" pitchFamily="34" charset="0"/>
              </a:rPr>
            </a:br>
            <a:r>
              <a:rPr lang="en-US" sz="3600" dirty="0">
                <a:solidFill>
                  <a:srgbClr val="FFFF00"/>
                </a:solidFill>
                <a:latin typeface="Calibri" pitchFamily="34" charset="0"/>
              </a:rPr>
              <a:t/>
            </a:r>
            <a:br>
              <a:rPr lang="en-US" sz="3600" dirty="0">
                <a:solidFill>
                  <a:srgbClr val="FFFF00"/>
                </a:solidFill>
                <a:latin typeface="Calibri" pitchFamily="34" charset="0"/>
              </a:rPr>
            </a:br>
            <a:r>
              <a:rPr lang="en-US" sz="3600" dirty="0" smtClean="0">
                <a:solidFill>
                  <a:srgbClr val="FFFF00"/>
                </a:solidFill>
                <a:latin typeface="Calibri" pitchFamily="34" charset="0"/>
              </a:rPr>
              <a:t/>
            </a:r>
            <a:br>
              <a:rPr lang="en-US" sz="3600" dirty="0" smtClean="0">
                <a:solidFill>
                  <a:srgbClr val="FFFF00"/>
                </a:solidFill>
                <a:latin typeface="Calibri" pitchFamily="34" charset="0"/>
              </a:rPr>
            </a:br>
            <a:r>
              <a:rPr lang="en-US" sz="3600" dirty="0" smtClean="0">
                <a:solidFill>
                  <a:srgbClr val="FFFF00"/>
                </a:solidFill>
                <a:latin typeface="Calibri" pitchFamily="34" charset="0"/>
              </a:rPr>
              <a:t/>
            </a:r>
            <a:br>
              <a:rPr lang="en-US" sz="3600" dirty="0" smtClean="0">
                <a:solidFill>
                  <a:srgbClr val="FFFF00"/>
                </a:solidFill>
                <a:latin typeface="Calibri" pitchFamily="34" charset="0"/>
              </a:rPr>
            </a:br>
            <a:r>
              <a:rPr lang="en-US" sz="3600" dirty="0">
                <a:solidFill>
                  <a:srgbClr val="FFFF00"/>
                </a:solidFill>
                <a:latin typeface="Calibri" pitchFamily="34" charset="0"/>
              </a:rPr>
              <a:t/>
            </a:r>
            <a:br>
              <a:rPr lang="en-US" sz="3600" dirty="0">
                <a:solidFill>
                  <a:srgbClr val="FFFF00"/>
                </a:solidFill>
                <a:latin typeface="Calibri" pitchFamily="34" charset="0"/>
              </a:rPr>
            </a:br>
            <a:r>
              <a:rPr lang="en-US" sz="3600" dirty="0" smtClean="0">
                <a:solidFill>
                  <a:srgbClr val="FFFF00"/>
                </a:solidFill>
                <a:latin typeface="Calibri" pitchFamily="34" charset="0"/>
              </a:rPr>
              <a:t/>
            </a:r>
            <a:br>
              <a:rPr lang="en-US" sz="3600" dirty="0" smtClean="0">
                <a:solidFill>
                  <a:srgbClr val="FFFF00"/>
                </a:solidFill>
                <a:latin typeface="Calibri" pitchFamily="34" charset="0"/>
              </a:rPr>
            </a:br>
            <a:r>
              <a:rPr lang="en-US" sz="3600" dirty="0">
                <a:solidFill>
                  <a:srgbClr val="FFFF00"/>
                </a:solidFill>
                <a:latin typeface="Calibri" pitchFamily="34" charset="0"/>
              </a:rPr>
              <a:t/>
            </a:r>
            <a:br>
              <a:rPr lang="en-US" sz="3600" dirty="0">
                <a:solidFill>
                  <a:srgbClr val="FFFF00"/>
                </a:solidFill>
                <a:latin typeface="Calibri" pitchFamily="34" charset="0"/>
              </a:rPr>
            </a:br>
            <a:endParaRPr lang="en-US" sz="3600" dirty="0">
              <a:solidFill>
                <a:srgbClr val="FFFF00"/>
              </a:solidFill>
              <a:latin typeface="Calibri" pitchFamily="34" charset="0"/>
            </a:endParaRPr>
          </a:p>
        </p:txBody>
      </p:sp>
      <p:sp>
        <p:nvSpPr>
          <p:cNvPr id="3" name="Content Placeholder 2"/>
          <p:cNvSpPr>
            <a:spLocks noGrp="1"/>
          </p:cNvSpPr>
          <p:nvPr>
            <p:ph idx="1"/>
          </p:nvPr>
        </p:nvSpPr>
        <p:spPr>
          <a:xfrm>
            <a:off x="169244" y="1773454"/>
            <a:ext cx="7772400" cy="4876800"/>
          </a:xfrm>
        </p:spPr>
        <p:txBody>
          <a:bodyPr/>
          <a:lstStyle/>
          <a:p>
            <a:pPr>
              <a:buNone/>
            </a:pPr>
            <a:r>
              <a:rPr lang="en-US" b="1" dirty="0" smtClean="0">
                <a:solidFill>
                  <a:srgbClr val="FFFF00"/>
                </a:solidFill>
                <a:cs typeface="Arial"/>
              </a:rPr>
              <a:t>During heavy work, body can lose 1-2 quarts of water per hour.</a:t>
            </a:r>
          </a:p>
          <a:p>
            <a:pPr>
              <a:buFont typeface="Wingdings" pitchFamily="2" charset="2"/>
              <a:buChar char="§"/>
            </a:pPr>
            <a:endParaRPr lang="en-US" sz="1100" b="1" dirty="0">
              <a:solidFill>
                <a:srgbClr val="FFFF00"/>
              </a:solidFill>
              <a:cs typeface="Arial"/>
            </a:endParaRPr>
          </a:p>
          <a:p>
            <a:pPr>
              <a:buNone/>
            </a:pPr>
            <a:r>
              <a:rPr lang="en-US" b="1" dirty="0" smtClean="0">
                <a:solidFill>
                  <a:srgbClr val="FFFF00"/>
                </a:solidFill>
                <a:cs typeface="Arial"/>
              </a:rPr>
              <a:t>Impacts to the body due to fluid loss</a:t>
            </a:r>
            <a:endParaRPr lang="en-US" b="1" dirty="0" smtClean="0">
              <a:solidFill>
                <a:srgbClr val="FFFF00"/>
              </a:solidFill>
            </a:endParaRPr>
          </a:p>
          <a:p>
            <a:pPr lvl="1">
              <a:buFont typeface="Wingdings" pitchFamily="2" charset="2"/>
              <a:buChar char="§"/>
            </a:pPr>
            <a:r>
              <a:rPr lang="en-US" b="0" u="sng" dirty="0" smtClean="0">
                <a:solidFill>
                  <a:srgbClr val="FFFF00"/>
                </a:solidFill>
                <a:latin typeface="+mn-lt"/>
              </a:rPr>
              <a:t>After 2-3 hours of fluid loss</a:t>
            </a:r>
            <a:r>
              <a:rPr lang="en-US" b="0" dirty="0" smtClean="0">
                <a:solidFill>
                  <a:srgbClr val="FFFF00"/>
                </a:solidFill>
                <a:latin typeface="+mn-lt"/>
              </a:rPr>
              <a:t>:</a:t>
            </a:r>
          </a:p>
          <a:p>
            <a:pPr marL="1203325" lvl="1" indent="-457200">
              <a:buNone/>
            </a:pPr>
            <a:r>
              <a:rPr lang="en-US" b="0" dirty="0" smtClean="0">
                <a:solidFill>
                  <a:srgbClr val="FFFF00"/>
                </a:solidFill>
                <a:latin typeface="+mn-lt"/>
                <a:cs typeface="Arial"/>
              </a:rPr>
              <a:t>•  </a:t>
            </a:r>
            <a:r>
              <a:rPr lang="en-US" b="0" dirty="0" smtClean="0">
                <a:solidFill>
                  <a:srgbClr val="FFFF00"/>
                </a:solidFill>
                <a:latin typeface="+mn-lt"/>
              </a:rPr>
              <a:t>Lose endurance  • </a:t>
            </a:r>
            <a:r>
              <a:rPr lang="en-US" b="0" dirty="0" smtClean="0">
                <a:solidFill>
                  <a:srgbClr val="FFFF00"/>
                </a:solidFill>
                <a:latin typeface="+mn-lt"/>
                <a:cs typeface="Arial"/>
              </a:rPr>
              <a:t> </a:t>
            </a:r>
            <a:r>
              <a:rPr lang="en-US" b="0" dirty="0" smtClean="0">
                <a:solidFill>
                  <a:srgbClr val="FFFF00"/>
                </a:solidFill>
                <a:latin typeface="+mn-lt"/>
              </a:rPr>
              <a:t>Become thirsty</a:t>
            </a:r>
          </a:p>
          <a:p>
            <a:pPr marL="1203325" lvl="1" indent="-457200">
              <a:buNone/>
            </a:pPr>
            <a:r>
              <a:rPr lang="en-US" b="0" dirty="0" smtClean="0">
                <a:solidFill>
                  <a:srgbClr val="FFFF00"/>
                </a:solidFill>
                <a:latin typeface="+mn-lt"/>
              </a:rPr>
              <a:t>•  Become uncomfortable  •  Feel hot</a:t>
            </a:r>
            <a:endParaRPr lang="en-US" b="0" dirty="0" smtClean="0">
              <a:solidFill>
                <a:srgbClr val="FFFF00"/>
              </a:solidFill>
              <a:latin typeface="+mn-lt"/>
              <a:cs typeface="Arial"/>
            </a:endParaRPr>
          </a:p>
          <a:p>
            <a:pPr lvl="1">
              <a:buFont typeface="Wingdings" pitchFamily="2" charset="2"/>
              <a:buChar char="§"/>
            </a:pPr>
            <a:r>
              <a:rPr lang="en-US" b="0" u="sng" dirty="0" smtClean="0">
                <a:solidFill>
                  <a:srgbClr val="FFFF00"/>
                </a:solidFill>
                <a:latin typeface="+mn-lt"/>
                <a:cs typeface="Arial"/>
              </a:rPr>
              <a:t>After 3 hours, you may experience</a:t>
            </a:r>
            <a:r>
              <a:rPr lang="en-US" b="0" dirty="0" smtClean="0">
                <a:solidFill>
                  <a:srgbClr val="FFFF00"/>
                </a:solidFill>
                <a:latin typeface="+mn-lt"/>
                <a:cs typeface="Arial"/>
              </a:rPr>
              <a:t>:</a:t>
            </a:r>
          </a:p>
          <a:p>
            <a:pPr marL="1203325" lvl="1" indent="-457200">
              <a:buNone/>
            </a:pPr>
            <a:r>
              <a:rPr lang="en-US" b="0" dirty="0" smtClean="0">
                <a:solidFill>
                  <a:srgbClr val="FFFF00"/>
                </a:solidFill>
                <a:latin typeface="+mn-lt"/>
                <a:cs typeface="Arial"/>
              </a:rPr>
              <a:t>•  Headaches  •  Muscle fatigue  •  Nausea</a:t>
            </a:r>
          </a:p>
          <a:p>
            <a:pPr marL="1203325" lvl="1" indent="-457200">
              <a:buNone/>
            </a:pPr>
            <a:r>
              <a:rPr lang="en-US" b="0" dirty="0" smtClean="0">
                <a:solidFill>
                  <a:srgbClr val="FFFF00"/>
                </a:solidFill>
                <a:latin typeface="+mn-lt"/>
                <a:cs typeface="Arial"/>
              </a:rPr>
              <a:t>•  Loss of strength  •  Heat cramps</a:t>
            </a:r>
          </a:p>
          <a:p>
            <a:pPr marL="1203325" lvl="1" indent="-457200">
              <a:buNone/>
            </a:pPr>
            <a:r>
              <a:rPr lang="en-US" b="0" dirty="0" smtClean="0">
                <a:solidFill>
                  <a:srgbClr val="FFFF00"/>
                </a:solidFill>
                <a:latin typeface="+mn-lt"/>
                <a:cs typeface="Arial"/>
              </a:rPr>
              <a:t>•  Loss of accuracy and dexterity</a:t>
            </a:r>
          </a:p>
          <a:p>
            <a:pPr marL="1203325" lvl="1" indent="-457200">
              <a:buNone/>
            </a:pPr>
            <a:r>
              <a:rPr lang="en-US" b="0" dirty="0" smtClean="0">
                <a:solidFill>
                  <a:srgbClr val="FFFF00"/>
                </a:solidFill>
                <a:latin typeface="+mn-lt"/>
                <a:cs typeface="Arial"/>
              </a:rPr>
              <a:t>•  Reduced alertness  </a:t>
            </a:r>
            <a:endParaRPr lang="en-US" b="0" dirty="0" smtClean="0">
              <a:solidFill>
                <a:srgbClr val="FFFF00"/>
              </a:solidFill>
              <a:latin typeface="Calibri" pitchFamily="34" charset="0"/>
              <a:cs typeface="Arial"/>
            </a:endParaRPr>
          </a:p>
          <a:p>
            <a:endParaRPr lang="en-US" b="0" dirty="0">
              <a:solidFill>
                <a:srgbClr val="FFFF00"/>
              </a:solidFill>
              <a:latin typeface="Calibri" pitchFamily="34" charset="0"/>
            </a:endParaRPr>
          </a:p>
        </p:txBody>
      </p:sp>
      <p:cxnSp>
        <p:nvCxnSpPr>
          <p:cNvPr id="4" name="Straight Connector 3"/>
          <p:cNvCxnSpPr/>
          <p:nvPr/>
        </p:nvCxnSpPr>
        <p:spPr>
          <a:xfrm flipV="1">
            <a:off x="0" y="1414916"/>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336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8"/>
          <p:cNvSpPr>
            <a:spLocks noGrp="1" noChangeArrowheads="1"/>
          </p:cNvSpPr>
          <p:nvPr>
            <p:ph type="title"/>
          </p:nvPr>
        </p:nvSpPr>
        <p:spPr>
          <a:xfrm>
            <a:off x="36932" y="536929"/>
            <a:ext cx="9404723" cy="1400530"/>
          </a:xfrm>
        </p:spPr>
        <p:txBody>
          <a:bodyPr/>
          <a:lstStyle/>
          <a:p>
            <a:pPr eaLnBrk="1" hangingPunct="1"/>
            <a:r>
              <a:rPr lang="en-AU" sz="3600" dirty="0" smtClean="0">
                <a:solidFill>
                  <a:srgbClr val="FFFF00"/>
                </a:solidFill>
                <a:latin typeface="Arial" panose="020B0604020202020204" pitchFamily="34" charset="0"/>
                <a:cs typeface="Arial" panose="020B0604020202020204" pitchFamily="34" charset="0"/>
              </a:rPr>
              <a:t>How do we Prevent it?</a:t>
            </a:r>
          </a:p>
        </p:txBody>
      </p:sp>
      <p:sp>
        <p:nvSpPr>
          <p:cNvPr id="9219" name="Text Box 16"/>
          <p:cNvSpPr txBox="1">
            <a:spLocks noChangeArrowheads="1"/>
          </p:cNvSpPr>
          <p:nvPr/>
        </p:nvSpPr>
        <p:spPr bwMode="auto">
          <a:xfrm>
            <a:off x="269430" y="1659704"/>
            <a:ext cx="8141066" cy="3964939"/>
          </a:xfrm>
          <a:prstGeom prst="rect">
            <a:avLst/>
          </a:prstGeom>
          <a:noFill/>
          <a:ln w="9525">
            <a:noFill/>
            <a:miter lim="800000"/>
            <a:headEnd/>
            <a:tailEnd/>
          </a:ln>
        </p:spPr>
        <p:txBody>
          <a:bodyPr lIns="0" tIns="48381" rIns="96762" bIns="48381"/>
          <a:lstStyle/>
          <a:p>
            <a:pPr defTabSz="913862">
              <a:spcAft>
                <a:spcPct val="50000"/>
              </a:spcAft>
            </a:pPr>
            <a:r>
              <a:rPr lang="en-AU" sz="3000" dirty="0">
                <a:solidFill>
                  <a:srgbClr val="FFFF00"/>
                </a:solidFill>
              </a:rPr>
              <a:t>The best defence against heat stress is:</a:t>
            </a:r>
          </a:p>
          <a:p>
            <a:pPr defTabSz="913862">
              <a:spcAft>
                <a:spcPct val="50000"/>
              </a:spcAft>
            </a:pPr>
            <a:r>
              <a:rPr lang="en-AU" sz="3000" b="1" dirty="0">
                <a:solidFill>
                  <a:srgbClr val="FF0000"/>
                </a:solidFill>
              </a:rPr>
              <a:t>H</a:t>
            </a:r>
            <a:r>
              <a:rPr lang="en-AU" sz="3000" dirty="0">
                <a:solidFill>
                  <a:srgbClr val="FFFF00"/>
                </a:solidFill>
              </a:rPr>
              <a:t>ave</a:t>
            </a:r>
            <a:r>
              <a:rPr lang="en-AU" sz="3000" dirty="0"/>
              <a:t> </a:t>
            </a:r>
            <a:r>
              <a:rPr lang="en-AU" sz="3000" dirty="0">
                <a:solidFill>
                  <a:srgbClr val="FFFF00"/>
                </a:solidFill>
              </a:rPr>
              <a:t>frequent, small drinks</a:t>
            </a:r>
          </a:p>
          <a:p>
            <a:pPr defTabSz="913862">
              <a:spcAft>
                <a:spcPct val="50000"/>
              </a:spcAft>
            </a:pPr>
            <a:r>
              <a:rPr lang="en-AU" sz="3000" b="1" dirty="0">
                <a:solidFill>
                  <a:srgbClr val="FF0000"/>
                </a:solidFill>
              </a:rPr>
              <a:t>E</a:t>
            </a:r>
            <a:r>
              <a:rPr lang="en-AU" sz="3000" dirty="0">
                <a:solidFill>
                  <a:srgbClr val="FFFF00"/>
                </a:solidFill>
              </a:rPr>
              <a:t>valuate</a:t>
            </a:r>
            <a:r>
              <a:rPr lang="en-AU" sz="3000" dirty="0"/>
              <a:t> </a:t>
            </a:r>
            <a:r>
              <a:rPr lang="en-AU" sz="3000" dirty="0">
                <a:solidFill>
                  <a:srgbClr val="FFFF00"/>
                </a:solidFill>
              </a:rPr>
              <a:t>and manage your environment</a:t>
            </a:r>
          </a:p>
          <a:p>
            <a:pPr defTabSz="913862">
              <a:spcAft>
                <a:spcPct val="50000"/>
              </a:spcAft>
            </a:pPr>
            <a:r>
              <a:rPr lang="en-AU" sz="3000" b="1" dirty="0" smtClean="0">
                <a:solidFill>
                  <a:srgbClr val="FF0000"/>
                </a:solidFill>
              </a:rPr>
              <a:t>A</a:t>
            </a:r>
            <a:r>
              <a:rPr lang="en-AU" sz="3000" dirty="0" smtClean="0">
                <a:solidFill>
                  <a:srgbClr val="FFFF00"/>
                </a:solidFill>
              </a:rPr>
              <a:t>cclimate</a:t>
            </a:r>
            <a:r>
              <a:rPr lang="en-AU" sz="3000" dirty="0" smtClean="0"/>
              <a:t> </a:t>
            </a:r>
            <a:r>
              <a:rPr lang="en-AU" sz="3000" dirty="0">
                <a:solidFill>
                  <a:srgbClr val="FFFF00"/>
                </a:solidFill>
              </a:rPr>
              <a:t>to the region</a:t>
            </a:r>
          </a:p>
          <a:p>
            <a:pPr defTabSz="913862">
              <a:spcAft>
                <a:spcPct val="50000"/>
              </a:spcAft>
            </a:pPr>
            <a:r>
              <a:rPr lang="en-AU" sz="3000" b="1" dirty="0">
                <a:solidFill>
                  <a:srgbClr val="FF0000"/>
                </a:solidFill>
              </a:rPr>
              <a:t>T</a:t>
            </a:r>
            <a:r>
              <a:rPr lang="en-AU" sz="3000" dirty="0">
                <a:solidFill>
                  <a:srgbClr val="FFFF00"/>
                </a:solidFill>
              </a:rPr>
              <a:t>ake</a:t>
            </a:r>
            <a:r>
              <a:rPr lang="en-AU" sz="3000" dirty="0"/>
              <a:t> </a:t>
            </a:r>
            <a:r>
              <a:rPr lang="en-AU" sz="3000" dirty="0">
                <a:solidFill>
                  <a:srgbClr val="FFFF00"/>
                </a:solidFill>
              </a:rPr>
              <a:t>regular </a:t>
            </a:r>
            <a:r>
              <a:rPr lang="en-AU" sz="3000" dirty="0" smtClean="0">
                <a:solidFill>
                  <a:srgbClr val="FFFF00"/>
                </a:solidFill>
              </a:rPr>
              <a:t>breaks from the heat when   working or performing recreational activities outside</a:t>
            </a:r>
            <a:endParaRPr lang="en-AU" sz="3000" dirty="0">
              <a:solidFill>
                <a:srgbClr val="FFFF00"/>
              </a:solidFill>
            </a:endParaRPr>
          </a:p>
        </p:txBody>
      </p:sp>
      <p:cxnSp>
        <p:nvCxnSpPr>
          <p:cNvPr id="5" name="Straight Connector 4"/>
          <p:cNvCxnSpPr/>
          <p:nvPr/>
        </p:nvCxnSpPr>
        <p:spPr>
          <a:xfrm flipV="1">
            <a:off x="0" y="1217945"/>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7977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a:defRPr/>
            </a:pPr>
            <a:fld id="{F6049800-A6D1-46AF-8B7D-7B7FC3ED2B81}" type="slidenum">
              <a:rPr lang="en-US" smtClean="0"/>
              <a:pPr>
                <a:defRPr/>
              </a:pPr>
              <a:t>9</a:t>
            </a:fld>
            <a:endParaRPr lang="en-US" dirty="0"/>
          </a:p>
        </p:txBody>
      </p:sp>
      <p:pic>
        <p:nvPicPr>
          <p:cNvPr id="6" name="Picture 2"/>
          <p:cNvPicPr>
            <a:picLocks noChangeAspect="1" noChangeArrowheads="1"/>
          </p:cNvPicPr>
          <p:nvPr/>
        </p:nvPicPr>
        <p:blipFill>
          <a:blip r:embed="rId3" cstate="print"/>
          <a:srcRect/>
          <a:stretch>
            <a:fillRect/>
          </a:stretch>
        </p:blipFill>
        <p:spPr bwMode="auto">
          <a:xfrm>
            <a:off x="1944916" y="1371601"/>
            <a:ext cx="4989285" cy="5393297"/>
          </a:xfrm>
          <a:prstGeom prst="rect">
            <a:avLst/>
          </a:prstGeom>
          <a:noFill/>
        </p:spPr>
      </p:pic>
      <p:sp>
        <p:nvSpPr>
          <p:cNvPr id="7" name="Title 1"/>
          <p:cNvSpPr>
            <a:spLocks noGrp="1"/>
          </p:cNvSpPr>
          <p:nvPr>
            <p:ph type="title"/>
          </p:nvPr>
        </p:nvSpPr>
        <p:spPr>
          <a:xfrm>
            <a:off x="91511" y="479489"/>
            <a:ext cx="8229600" cy="544046"/>
          </a:xfrm>
        </p:spPr>
        <p:txBody>
          <a:bodyPr>
            <a:noAutofit/>
          </a:bodyPr>
          <a:lstStyle/>
          <a:p>
            <a:r>
              <a:rPr lang="en-US" sz="3600" dirty="0">
                <a:solidFill>
                  <a:srgbClr val="FFFF00"/>
                </a:solidFill>
              </a:rPr>
              <a:t>Prevention – Water Consumption</a:t>
            </a:r>
          </a:p>
        </p:txBody>
      </p:sp>
      <p:sp>
        <p:nvSpPr>
          <p:cNvPr id="15" name="Rectangle 17"/>
          <p:cNvSpPr txBox="1">
            <a:spLocks noChangeArrowheads="1"/>
          </p:cNvSpPr>
          <p:nvPr/>
        </p:nvSpPr>
        <p:spPr>
          <a:xfrm>
            <a:off x="7086601" y="1599418"/>
            <a:ext cx="3428999" cy="3681009"/>
          </a:xfrm>
          <a:prstGeom prst="rect">
            <a:avLst/>
          </a:prstGeom>
        </p:spPr>
        <p:txBody>
          <a:bodyPr/>
          <a:lstStyle/>
          <a:p>
            <a:pPr marL="171450" indent="-171450" fontAlgn="base">
              <a:spcBef>
                <a:spcPct val="20000"/>
              </a:spcBef>
              <a:spcAft>
                <a:spcPct val="0"/>
              </a:spcAft>
              <a:buClr>
                <a:srgbClr val="3368A8"/>
              </a:buClr>
              <a:buSzPct val="95000"/>
              <a:buFontTx/>
              <a:buChar char="•"/>
              <a:defRPr/>
            </a:pPr>
            <a:r>
              <a:rPr lang="en-AU" sz="3000" kern="0" dirty="0">
                <a:solidFill>
                  <a:srgbClr val="FFFF00"/>
                </a:solidFill>
                <a:latin typeface="Arial"/>
                <a:ea typeface="ＭＳ Ｐゴシック" pitchFamily="-109" charset="-128"/>
                <a:cs typeface="ＭＳ Ｐゴシック" pitchFamily="-109" charset="-128"/>
              </a:rPr>
              <a:t>Water should be consumed on regular intervals.</a:t>
            </a:r>
          </a:p>
          <a:p>
            <a:pPr marL="171450" indent="-171450" fontAlgn="base">
              <a:spcBef>
                <a:spcPct val="20000"/>
              </a:spcBef>
              <a:spcAft>
                <a:spcPct val="0"/>
              </a:spcAft>
              <a:buClr>
                <a:srgbClr val="3368A8"/>
              </a:buClr>
              <a:buSzPct val="95000"/>
              <a:buFontTx/>
              <a:buChar char="•"/>
              <a:defRPr/>
            </a:pPr>
            <a:r>
              <a:rPr lang="en-AU" sz="3000" kern="0" dirty="0">
                <a:solidFill>
                  <a:srgbClr val="FFFF00"/>
                </a:solidFill>
                <a:latin typeface="Arial"/>
                <a:ea typeface="ＭＳ Ｐゴシック" pitchFamily="-109" charset="-128"/>
                <a:cs typeface="ＭＳ Ｐゴシック" pitchFamily="-109" charset="-128"/>
              </a:rPr>
              <a:t>This includes the night before or on days off!</a:t>
            </a:r>
          </a:p>
        </p:txBody>
      </p:sp>
      <p:cxnSp>
        <p:nvCxnSpPr>
          <p:cNvPr id="8" name="Straight Connector 7"/>
          <p:cNvCxnSpPr/>
          <p:nvPr/>
        </p:nvCxnSpPr>
        <p:spPr>
          <a:xfrm flipV="1">
            <a:off x="0" y="1202663"/>
            <a:ext cx="12192000" cy="3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5903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2128</Words>
  <Application>Microsoft Office PowerPoint</Application>
  <PresentationFormat>Widescreen</PresentationFormat>
  <Paragraphs>307</Paragraphs>
  <Slides>26</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ＭＳ Ｐゴシック</vt:lpstr>
      <vt:lpstr>Arial</vt:lpstr>
      <vt:lpstr>Calibri</vt:lpstr>
      <vt:lpstr>Century Gothic</vt:lpstr>
      <vt:lpstr>Times New Roman</vt:lpstr>
      <vt:lpstr>Wingdings</vt:lpstr>
      <vt:lpstr>Wingdings 3</vt:lpstr>
      <vt:lpstr>Ion</vt:lpstr>
      <vt:lpstr>Bitmap Image</vt:lpstr>
      <vt:lpstr>  Delgado Safety Topic</vt:lpstr>
      <vt:lpstr>Purpose </vt:lpstr>
      <vt:lpstr>What do we Need to Know ? </vt:lpstr>
      <vt:lpstr>PowerPoint Presentation</vt:lpstr>
      <vt:lpstr>Heat Disorders &amp; Health Effects</vt:lpstr>
      <vt:lpstr>Maintaining Body Temperature</vt:lpstr>
      <vt:lpstr>Impact of Fluid Loss Due to Excessive Heat Loading         </vt:lpstr>
      <vt:lpstr>How do we Prevent it?</vt:lpstr>
      <vt:lpstr>Prevention – Water Consumption</vt:lpstr>
      <vt:lpstr>Prevention - Fitness for Work</vt:lpstr>
      <vt:lpstr>Prevention – Be an Industrial Athlete</vt:lpstr>
      <vt:lpstr>Prevention – Be an Industrial Athlete</vt:lpstr>
      <vt:lpstr>Personal Factors</vt:lpstr>
      <vt:lpstr>Acclimatization</vt:lpstr>
      <vt:lpstr>Electrolyte and Sports Drinks</vt:lpstr>
      <vt:lpstr>Keep Plenty of Cool Water on Hand</vt:lpstr>
      <vt:lpstr>Controls- Prevention of Heat Stress</vt:lpstr>
      <vt:lpstr>PowerPoint Presentation</vt:lpstr>
      <vt:lpstr>What do we do if it Happens? </vt:lpstr>
      <vt:lpstr>Heat Rash</vt:lpstr>
      <vt:lpstr>Heat Cramps</vt:lpstr>
      <vt:lpstr>Heat Faint</vt:lpstr>
      <vt:lpstr>Heat Exhaustion and Heat Stroke</vt:lpstr>
      <vt:lpstr>Early Warning Signs of Heat Illness</vt:lpstr>
      <vt:lpstr>If Heat Exhaustion or Heat Stroke are Suspected</vt:lpstr>
      <vt:lpstr>PowerPoint Presentation</vt:lpstr>
    </vt:vector>
  </TitlesOfParts>
  <Company>Delgado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Valdary, Corey N.</dc:creator>
  <cp:lastModifiedBy>Laiche, Karen M.</cp:lastModifiedBy>
  <cp:revision>15</cp:revision>
  <dcterms:created xsi:type="dcterms:W3CDTF">2017-04-28T14:50:18Z</dcterms:created>
  <dcterms:modified xsi:type="dcterms:W3CDTF">2017-05-01T19:58:04Z</dcterms:modified>
</cp:coreProperties>
</file>